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 id="2147483789" r:id="rId3"/>
  </p:sldMasterIdLst>
  <p:notesMasterIdLst>
    <p:notesMasterId r:id="rId105"/>
  </p:notesMasterIdLst>
  <p:sldIdLst>
    <p:sldId id="306" r:id="rId4"/>
    <p:sldId id="542" r:id="rId5"/>
    <p:sldId id="543" r:id="rId6"/>
    <p:sldId id="544" r:id="rId7"/>
    <p:sldId id="697" r:id="rId8"/>
    <p:sldId id="698" r:id="rId9"/>
    <p:sldId id="699" r:id="rId10"/>
    <p:sldId id="700" r:id="rId11"/>
    <p:sldId id="588" r:id="rId12"/>
    <p:sldId id="537" r:id="rId13"/>
    <p:sldId id="538" r:id="rId14"/>
    <p:sldId id="539" r:id="rId15"/>
    <p:sldId id="540" r:id="rId16"/>
    <p:sldId id="541" r:id="rId17"/>
    <p:sldId id="546" r:id="rId18"/>
    <p:sldId id="547" r:id="rId19"/>
    <p:sldId id="548" r:id="rId20"/>
    <p:sldId id="549" r:id="rId21"/>
    <p:sldId id="646" r:id="rId22"/>
    <p:sldId id="550" r:id="rId23"/>
    <p:sldId id="551" r:id="rId24"/>
    <p:sldId id="552" r:id="rId25"/>
    <p:sldId id="553" r:id="rId26"/>
    <p:sldId id="639" r:id="rId27"/>
    <p:sldId id="584" r:id="rId28"/>
    <p:sldId id="589" r:id="rId29"/>
    <p:sldId id="554" r:id="rId30"/>
    <p:sldId id="555" r:id="rId31"/>
    <p:sldId id="648" r:id="rId32"/>
    <p:sldId id="649" r:id="rId33"/>
    <p:sldId id="650" r:id="rId34"/>
    <p:sldId id="651" r:id="rId35"/>
    <p:sldId id="652" r:id="rId36"/>
    <p:sldId id="595" r:id="rId37"/>
    <p:sldId id="653" r:id="rId38"/>
    <p:sldId id="654" r:id="rId39"/>
    <p:sldId id="655" r:id="rId40"/>
    <p:sldId id="599" r:id="rId41"/>
    <p:sldId id="656" r:id="rId42"/>
    <p:sldId id="657" r:id="rId43"/>
    <p:sldId id="658" r:id="rId44"/>
    <p:sldId id="659" r:id="rId45"/>
    <p:sldId id="660" r:id="rId46"/>
    <p:sldId id="661" r:id="rId47"/>
    <p:sldId id="662" r:id="rId48"/>
    <p:sldId id="608" r:id="rId49"/>
    <p:sldId id="609" r:id="rId50"/>
    <p:sldId id="610" r:id="rId51"/>
    <p:sldId id="611" r:id="rId52"/>
    <p:sldId id="612" r:id="rId53"/>
    <p:sldId id="613" r:id="rId54"/>
    <p:sldId id="614" r:id="rId55"/>
    <p:sldId id="615" r:id="rId56"/>
    <p:sldId id="616" r:id="rId57"/>
    <p:sldId id="617" r:id="rId58"/>
    <p:sldId id="618" r:id="rId59"/>
    <p:sldId id="619" r:id="rId60"/>
    <p:sldId id="620" r:id="rId61"/>
    <p:sldId id="681" r:id="rId62"/>
    <p:sldId id="621" r:id="rId63"/>
    <p:sldId id="558" r:id="rId64"/>
    <p:sldId id="559" r:id="rId65"/>
    <p:sldId id="560" r:id="rId66"/>
    <p:sldId id="638" r:id="rId67"/>
    <p:sldId id="636" r:id="rId68"/>
    <p:sldId id="570" r:id="rId69"/>
    <p:sldId id="663" r:id="rId70"/>
    <p:sldId id="664" r:id="rId71"/>
    <p:sldId id="665" r:id="rId72"/>
    <p:sldId id="667" r:id="rId73"/>
    <p:sldId id="668" r:id="rId74"/>
    <p:sldId id="669" r:id="rId75"/>
    <p:sldId id="676" r:id="rId76"/>
    <p:sldId id="677" r:id="rId77"/>
    <p:sldId id="678" r:id="rId78"/>
    <p:sldId id="679" r:id="rId79"/>
    <p:sldId id="670" r:id="rId80"/>
    <p:sldId id="671" r:id="rId81"/>
    <p:sldId id="680" r:id="rId82"/>
    <p:sldId id="633" r:id="rId83"/>
    <p:sldId id="581" r:id="rId84"/>
    <p:sldId id="582" r:id="rId85"/>
    <p:sldId id="640" r:id="rId86"/>
    <p:sldId id="641" r:id="rId87"/>
    <p:sldId id="642" r:id="rId88"/>
    <p:sldId id="643" r:id="rId89"/>
    <p:sldId id="690" r:id="rId90"/>
    <p:sldId id="691" r:id="rId91"/>
    <p:sldId id="692" r:id="rId92"/>
    <p:sldId id="693" r:id="rId93"/>
    <p:sldId id="694" r:id="rId94"/>
    <p:sldId id="695" r:id="rId95"/>
    <p:sldId id="696" r:id="rId96"/>
    <p:sldId id="682" r:id="rId97"/>
    <p:sldId id="683" r:id="rId98"/>
    <p:sldId id="684" r:id="rId99"/>
    <p:sldId id="685" r:id="rId100"/>
    <p:sldId id="686" r:id="rId101"/>
    <p:sldId id="687" r:id="rId102"/>
    <p:sldId id="688" r:id="rId103"/>
    <p:sldId id="583" r:id="rId104"/>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3" autoAdjust="0"/>
    <p:restoredTop sz="85557" autoAdjust="0"/>
  </p:normalViewPr>
  <p:slideViewPr>
    <p:cSldViewPr>
      <p:cViewPr varScale="1">
        <p:scale>
          <a:sx n="78" d="100"/>
          <a:sy n="78" d="100"/>
        </p:scale>
        <p:origin x="136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7.wmf"/><Relationship Id="rId5" Type="http://schemas.openxmlformats.org/officeDocument/2006/relationships/image" Target="../media/image39.wmf"/><Relationship Id="rId4" Type="http://schemas.openxmlformats.org/officeDocument/2006/relationships/image" Target="../media/image4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48.wmf"/><Relationship Id="rId5" Type="http://schemas.openxmlformats.org/officeDocument/2006/relationships/image" Target="../media/image50.wmf"/><Relationship Id="rId4"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48.wmf"/><Relationship Id="rId5" Type="http://schemas.openxmlformats.org/officeDocument/2006/relationships/image" Target="../media/image50.wmf"/><Relationship Id="rId4"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52.wmf"/><Relationship Id="rId7" Type="http://schemas.openxmlformats.org/officeDocument/2006/relationships/image" Target="../media/image29.wmf"/><Relationship Id="rId2" Type="http://schemas.openxmlformats.org/officeDocument/2006/relationships/image" Target="../media/image51.wmf"/><Relationship Id="rId1" Type="http://schemas.openxmlformats.org/officeDocument/2006/relationships/image" Target="../media/image48.wmf"/><Relationship Id="rId6"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image" Target="../media/image50.wmf"/><Relationship Id="rId4" Type="http://schemas.openxmlformats.org/officeDocument/2006/relationships/image" Target="../media/image53.wmf"/><Relationship Id="rId9" Type="http://schemas.openxmlformats.org/officeDocument/2006/relationships/image" Target="../media/image49.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56.wmf"/><Relationship Id="rId7" Type="http://schemas.openxmlformats.org/officeDocument/2006/relationships/image" Target="../media/image29.wmf"/><Relationship Id="rId2" Type="http://schemas.openxmlformats.org/officeDocument/2006/relationships/image" Target="../media/image51.wmf"/><Relationship Id="rId1" Type="http://schemas.openxmlformats.org/officeDocument/2006/relationships/image" Target="../media/image48.wmf"/><Relationship Id="rId6"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image" Target="../media/image50.wmf"/><Relationship Id="rId4" Type="http://schemas.openxmlformats.org/officeDocument/2006/relationships/image" Target="../media/image57.wmf"/><Relationship Id="rId9"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58.wmf"/><Relationship Id="rId6" Type="http://schemas.openxmlformats.org/officeDocument/2006/relationships/image" Target="../media/image59.wmf"/><Relationship Id="rId5" Type="http://schemas.openxmlformats.org/officeDocument/2006/relationships/image" Target="../media/image36.wmf"/><Relationship Id="rId4" Type="http://schemas.openxmlformats.org/officeDocument/2006/relationships/image" Target="../media/image35.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60.wmf"/><Relationship Id="rId7" Type="http://schemas.openxmlformats.org/officeDocument/2006/relationships/image" Target="../media/image30.wmf"/><Relationship Id="rId2" Type="http://schemas.openxmlformats.org/officeDocument/2006/relationships/image" Target="../media/image47.wmf"/><Relationship Id="rId1" Type="http://schemas.openxmlformats.org/officeDocument/2006/relationships/image" Target="../media/image39.wmf"/><Relationship Id="rId6" Type="http://schemas.openxmlformats.org/officeDocument/2006/relationships/image" Target="../media/image29.wmf"/><Relationship Id="rId5"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image" Target="../media/image3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6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76166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Light transport simulation is </a:t>
            </a:r>
            <a:r>
              <a:rPr lang="en-US" baseline="0" dirty="0"/>
              <a:t>an essential component of rendering realistic images with global illumination.</a:t>
            </a:r>
          </a:p>
          <a:p>
            <a:pPr>
              <a:buFont typeface="Arial" pitchFamily="34" charset="0"/>
              <a:buChar char="•"/>
            </a:pPr>
            <a:r>
              <a:rPr lang="en-US" baseline="0" dirty="0"/>
              <a:t> It’s been a standard tool in architectural and product visualization for many years now, with </a:t>
            </a:r>
            <a:r>
              <a:rPr lang="en-US" baseline="0" dirty="0" err="1"/>
              <a:t>maxwell</a:t>
            </a:r>
            <a:r>
              <a:rPr lang="en-US" baseline="0" dirty="0"/>
              <a:t> renderer being one of the first commercially available solutions based on unbiased Monte Carlo simulation.</a:t>
            </a:r>
          </a:p>
          <a:p>
            <a:pPr>
              <a:buFont typeface="Arial" pitchFamily="34" charset="0"/>
              <a:buChar char="•"/>
            </a:pPr>
            <a:r>
              <a:rPr lang="en-US" baseline="0" dirty="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a:t>
            </a:fld>
            <a:endParaRPr lang="en-US"/>
          </a:p>
        </p:txBody>
      </p:sp>
    </p:spTree>
    <p:extLst>
      <p:ext uri="{BB962C8B-B14F-4D97-AF65-F5344CB8AC3E}">
        <p14:creationId xmlns:p14="http://schemas.microsoft.com/office/powerpoint/2010/main" val="153439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path integral</a:t>
            </a:r>
            <a:r>
              <a:rPr lang="en-US" baseline="0" dirty="0"/>
              <a:t> formulation of light transport is nothing but a mathematical formulation of this simple physical idea.</a:t>
            </a:r>
          </a:p>
          <a:p>
            <a:pPr>
              <a:buFont typeface="Arial" pitchFamily="34" charset="0"/>
              <a:buChar char="•"/>
            </a:pPr>
            <a:r>
              <a:rPr lang="en-US" baseline="0" dirty="0"/>
              <a:t> The camera response (which, in image synthesis will be the value of a pixel) is written as an integral over all light transport paths of all lengths in the scene.</a:t>
            </a:r>
          </a:p>
          <a:p>
            <a:pPr>
              <a:buFont typeface="Arial" pitchFamily="34" charset="0"/>
              <a:buChar char="•"/>
            </a:pPr>
            <a:r>
              <a:rPr lang="en-US" baseline="0" dirty="0"/>
              <a:t> The integrand of this integral is the so called “measurement contribution function”.</a:t>
            </a:r>
          </a:p>
          <a:p>
            <a:pPr>
              <a:buFont typeface="Arial" pitchFamily="34" charset="0"/>
              <a:buChar char="•"/>
            </a:pPr>
            <a:r>
              <a:rPr lang="en-US" baseline="0" dirty="0"/>
              <a:t> The measurement contribution function of a given path encompasses the “amount” of light emitted along the path, the light carrying capacity of the path, and the sensitivity of the sensor to light brought along the path.</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 Let us now look at a</a:t>
            </a:r>
            <a:r>
              <a:rPr lang="en-US" baseline="0" dirty="0"/>
              <a:t> more formal definition of the measurement contribution for a light path.</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 As I already mentioned, a light transport path is a polyline with vertices corresponding to light reflection on surfaces or scattering in media.</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 We write the path (of length </a:t>
            </a:r>
            <a:r>
              <a:rPr lang="en-US" i="1" baseline="0" dirty="0"/>
              <a:t>k</a:t>
            </a:r>
            <a:r>
              <a:rPr lang="en-US" baseline="0" dirty="0"/>
              <a:t>) simply as a sequence of vertices, in the order of light flow. So the first vertex, </a:t>
            </a:r>
            <a:r>
              <a:rPr lang="en-US" i="1" baseline="0" dirty="0"/>
              <a:t>x</a:t>
            </a:r>
            <a:r>
              <a:rPr lang="en-US" baseline="-25000" dirty="0"/>
              <a:t>0</a:t>
            </a:r>
            <a:r>
              <a:rPr lang="en-US" baseline="0" dirty="0"/>
              <a:t>, corresponds to light emission at the light source and the last vertex, </a:t>
            </a:r>
            <a:r>
              <a:rPr lang="en-US" i="1" baseline="0" dirty="0" err="1"/>
              <a:t>x</a:t>
            </a:r>
            <a:r>
              <a:rPr lang="en-US" i="1" baseline="-25000" dirty="0" err="1"/>
              <a:t>k</a:t>
            </a:r>
            <a:r>
              <a:rPr lang="en-US" baseline="0" dirty="0"/>
              <a:t>, to light measurement at the sensor.</a:t>
            </a:r>
            <a:endParaRPr lang="en-US" dirty="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 The</a:t>
            </a:r>
            <a:r>
              <a:rPr lang="en-US" baseline="0" dirty="0"/>
              <a:t> measurement contribution function </a:t>
            </a:r>
            <a:r>
              <a:rPr lang="en-US" i="1" baseline="0" dirty="0"/>
              <a:t>f</a:t>
            </a:r>
            <a:r>
              <a:rPr lang="en-US" baseline="0" dirty="0"/>
              <a:t>(</a:t>
            </a:r>
            <a:r>
              <a:rPr lang="en-US" i="1" baseline="0" dirty="0"/>
              <a:t>x</a:t>
            </a:r>
            <a:r>
              <a:rPr lang="en-US" baseline="0" dirty="0"/>
              <a:t>)</a:t>
            </a:r>
            <a:r>
              <a:rPr lang="en-US" dirty="0"/>
              <a:t> for a path </a:t>
            </a:r>
            <a:r>
              <a:rPr lang="en-US" i="1" dirty="0"/>
              <a:t>x</a:t>
            </a:r>
            <a:r>
              <a:rPr lang="en-US" dirty="0"/>
              <a:t> is defined</a:t>
            </a:r>
            <a:r>
              <a:rPr lang="en-US" baseline="0" dirty="0"/>
              <a:t> as the emitted radiance </a:t>
            </a:r>
            <a:r>
              <a:rPr lang="en-US" i="1" baseline="0" dirty="0">
                <a:latin typeface="Cambria Math" pitchFamily="18" charset="0"/>
                <a:ea typeface="Cambria Math" pitchFamily="18" charset="0"/>
              </a:rPr>
              <a:t>L</a:t>
            </a:r>
            <a:r>
              <a:rPr lang="en-US" baseline="-25000" dirty="0">
                <a:latin typeface="Cambria Math" pitchFamily="18" charset="0"/>
                <a:ea typeface="Cambria Math" pitchFamily="18" charset="0"/>
              </a:rPr>
              <a:t>e</a:t>
            </a:r>
            <a:r>
              <a:rPr lang="en-US" baseline="0" dirty="0"/>
              <a:t> at the first vertex, times the sensitivity (or “emitted importance”) </a:t>
            </a:r>
            <a:r>
              <a:rPr lang="en-US" sz="1200" i="1" dirty="0">
                <a:solidFill>
                  <a:schemeClr val="bg1"/>
                </a:solidFill>
                <a:latin typeface="Cambria Math"/>
              </a:rPr>
              <a:t>W</a:t>
            </a:r>
            <a:r>
              <a:rPr lang="en-US" sz="1200" baseline="-25000" dirty="0">
                <a:solidFill>
                  <a:schemeClr val="bg1"/>
                </a:solidFill>
                <a:latin typeface="Cambria Math"/>
              </a:rPr>
              <a:t>e</a:t>
            </a:r>
            <a:r>
              <a:rPr lang="en-US" sz="1200" dirty="0">
                <a:solidFill>
                  <a:schemeClr val="bg1"/>
                </a:solidFill>
                <a:latin typeface="Cambria Math"/>
              </a:rPr>
              <a:t> </a:t>
            </a:r>
            <a:r>
              <a:rPr lang="en-US" baseline="0" dirty="0"/>
              <a:t>at the last vertex, times the path throughput </a:t>
            </a:r>
            <a:r>
              <a:rPr lang="en-US" i="1" baseline="0" dirty="0"/>
              <a:t>T</a:t>
            </a:r>
            <a:r>
              <a:rPr lang="en-US" i="0" baseline="0" dirty="0"/>
              <a:t>(</a:t>
            </a:r>
            <a:r>
              <a:rPr lang="en-US" i="1" baseline="0" dirty="0"/>
              <a:t>x</a:t>
            </a:r>
            <a:r>
              <a:rPr lang="en-US" i="0" baseline="0" dirty="0"/>
              <a:t>)</a:t>
            </a:r>
            <a:r>
              <a:rPr lang="en-US" baseline="0" dirty="0"/>
              <a:t>.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 The throughput is a product of the geometry term </a:t>
            </a:r>
            <a:r>
              <a:rPr lang="en-US" i="1" baseline="0" dirty="0"/>
              <a:t>G</a:t>
            </a:r>
            <a:r>
              <a:rPr lang="en-US" baseline="0" dirty="0"/>
              <a:t> and volume transmittance </a:t>
            </a:r>
            <a:r>
              <a:rPr lang="en-US" i="1" baseline="0" dirty="0" err="1"/>
              <a:t>T</a:t>
            </a:r>
            <a:r>
              <a:rPr lang="en-US" i="0" baseline="-25000" dirty="0" err="1"/>
              <a:t>r</a:t>
            </a:r>
            <a:r>
              <a:rPr lang="en-US" i="1" baseline="0" dirty="0"/>
              <a:t> </a:t>
            </a:r>
            <a:r>
              <a:rPr lang="en-US" baseline="0" dirty="0"/>
              <a:t>for each path edge, and reflection/scattering terms for each interior path vertex.</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 The geometry term measures the differential throughput along an edge and is essentially a point-to-point form factor.</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 The transmittance </a:t>
            </a:r>
            <a:r>
              <a:rPr lang="en-US" i="1" baseline="0" dirty="0" err="1"/>
              <a:t>T</a:t>
            </a:r>
            <a:r>
              <a:rPr lang="en-US" i="0" baseline="-25000" dirty="0" err="1"/>
              <a:t>r</a:t>
            </a:r>
            <a:r>
              <a:rPr lang="en-US" i="0" baseline="-25000" dirty="0"/>
              <a:t> </a:t>
            </a:r>
            <a:r>
              <a:rPr lang="en-US" baseline="0" dirty="0"/>
              <a:t>tells us how much light is </a:t>
            </a:r>
            <a:r>
              <a:rPr lang="en-US" i="1" baseline="0" dirty="0"/>
              <a:t>not</a:t>
            </a:r>
            <a:r>
              <a:rPr lang="en-US" i="0" baseline="0" dirty="0"/>
              <a:t> attenuated due to medium absorption and out-scattering.</a:t>
            </a:r>
            <a:endParaRPr lang="en-US" dirty="0"/>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geometry term, or point-to-point form factor,</a:t>
            </a:r>
            <a:r>
              <a:rPr lang="en-US" baseline="0" dirty="0"/>
              <a:t> of a path edge expresses the throughput of the edge due to geometry configuration of the scene, and is given by the product of the inverse-squared-distance, cosine factor at the vertices and the visibility term.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Back to the path integral…</a:t>
            </a:r>
          </a:p>
          <a:p>
            <a:pPr>
              <a:buFont typeface="Arial" pitchFamily="34" charset="0"/>
              <a:buChar char="•"/>
            </a:pPr>
            <a:r>
              <a:rPr lang="en-US" baseline="0" dirty="0"/>
              <a:t> We now know the meaning of the integrand – the path contribution function – but the integration domain of “all path” deserves more clarification.</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path</a:t>
            </a:r>
            <a:r>
              <a:rPr lang="en-US" baseline="0" dirty="0"/>
              <a:t> </a:t>
            </a:r>
            <a:r>
              <a:rPr lang="en-US" dirty="0"/>
              <a:t>integral actually hides an infinite sum over</a:t>
            </a:r>
            <a:r>
              <a:rPr lang="en-US" baseline="0" dirty="0"/>
              <a:t> all possible path lengths.</a:t>
            </a:r>
          </a:p>
          <a:p>
            <a:pPr>
              <a:buFont typeface="Arial" pitchFamily="34" charset="0"/>
              <a:buChar char="•"/>
            </a:pPr>
            <a:r>
              <a:rPr lang="en-US" baseline="0" dirty="0"/>
              <a:t> Each summand of this sum is a multiple integral, where we integrate the path contribution over all possible positions of the path vertices.</a:t>
            </a:r>
          </a:p>
          <a:p>
            <a:pPr>
              <a:buFont typeface="Arial" pitchFamily="34" charset="0"/>
              <a:buChar char="•"/>
            </a:pPr>
            <a:r>
              <a:rPr lang="en-US" baseline="0" dirty="0"/>
              <a:t> So each of the integrals is taken over the Cartesian product of the surface of the scene with itself, taken k+1 times (=number of vertices for a length-k path.)</a:t>
            </a:r>
          </a:p>
          <a:p>
            <a:pPr>
              <a:buFont typeface="Arial" pitchFamily="34" charset="0"/>
              <a:buChar char="•"/>
            </a:pPr>
            <a:r>
              <a:rPr lang="en-US" baseline="0" dirty="0"/>
              <a:t> The integration measure is the product of the measures for each vertex: an area measure, i.e. the natural surface area, for vertices on surfaces, and the natural volume measure for vertices in media.</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We now have a formula for pixel values that has a form of a simple (though infinite-dimensional) integral.</a:t>
            </a:r>
          </a:p>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Rendering and images is nothing but a numerical evaluation of this integral for all image pixels.</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So the next section</a:t>
            </a:r>
            <a:r>
              <a:rPr lang="en-US" baseline="0" dirty="0"/>
              <a:t> of this presentation well be devoted to numerical evaluation of the path integral.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We will use Monte Carlo integration for this purpose because that is the most flexible and general numerical integrations scheme.</a:t>
            </a:r>
            <a:endParaRPr lang="cs-CZ" dirty="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a:t> Let me briefly review the basic elements of MC integration.</a:t>
            </a:r>
          </a:p>
          <a:p>
            <a:pPr>
              <a:buFont typeface="Arial" pitchFamily="34" charset="0"/>
              <a:buChar char="•"/>
            </a:pPr>
            <a:r>
              <a:rPr lang="en-US" baseline="0" dirty="0"/>
              <a:t> Suppose we are given a real function </a:t>
            </a:r>
            <a:r>
              <a:rPr lang="en-US" i="1" baseline="0" dirty="0"/>
              <a:t>f</a:t>
            </a:r>
            <a:r>
              <a:rPr lang="en-US" baseline="0" dirty="0"/>
              <a:t>(</a:t>
            </a:r>
            <a:r>
              <a:rPr lang="en-US" b="0" i="1" baseline="0" dirty="0"/>
              <a:t>x</a:t>
            </a:r>
            <a:r>
              <a:rPr lang="en-US" baseline="0" dirty="0"/>
              <a:t>) and we want to compute the integral </a:t>
            </a:r>
            <a:r>
              <a:rPr lang="en-US" baseline="0" dirty="0" err="1"/>
              <a:t>Int</a:t>
            </a:r>
            <a:r>
              <a:rPr lang="en-US" baseline="0" dirty="0"/>
              <a:t> </a:t>
            </a:r>
            <a:r>
              <a:rPr lang="en-US" i="1" baseline="0" dirty="0"/>
              <a:t>f</a:t>
            </a:r>
            <a:r>
              <a:rPr lang="en-US" baseline="0" dirty="0"/>
              <a:t>(</a:t>
            </a:r>
            <a:r>
              <a:rPr lang="en-US" b="0" i="1" baseline="0" dirty="0"/>
              <a:t>x</a:t>
            </a:r>
            <a:r>
              <a:rPr lang="en-US" baseline="0" dirty="0"/>
              <a:t>) </a:t>
            </a:r>
            <a:r>
              <a:rPr lang="en-US" baseline="0" dirty="0" err="1"/>
              <a:t>d</a:t>
            </a:r>
            <a:r>
              <a:rPr lang="en-US" b="0" i="1" baseline="0" dirty="0" err="1"/>
              <a:t>x</a:t>
            </a:r>
            <a:r>
              <a:rPr lang="en-US" baseline="0" dirty="0"/>
              <a:t> over some domain (in this example we use the interval [0,1] for simplicity, but the domain can be almost arbitrary.)</a:t>
            </a:r>
          </a:p>
          <a:p>
            <a:pPr>
              <a:buFont typeface="Arial" pitchFamily="34" charset="0"/>
              <a:buChar char="•"/>
            </a:pPr>
            <a:r>
              <a:rPr lang="en-US" baseline="0" dirty="0"/>
              <a:t> The Monte Carlo integration procedure consists in generating a ‘sample’, that is, a random </a:t>
            </a:r>
            <a:r>
              <a:rPr lang="en-US" i="1" baseline="0" dirty="0"/>
              <a:t>x</a:t>
            </a:r>
            <a:r>
              <a:rPr lang="en-US" baseline="0" dirty="0"/>
              <a:t>-value from the integration domain, drawn from some probability distribution with probability density </a:t>
            </a:r>
            <a:r>
              <a:rPr lang="en-US" i="1" baseline="0" dirty="0"/>
              <a:t>p</a:t>
            </a:r>
            <a:r>
              <a:rPr lang="en-US" baseline="0" dirty="0"/>
              <a:t>(</a:t>
            </a:r>
            <a:r>
              <a:rPr lang="en-US" i="1" baseline="0" dirty="0"/>
              <a:t>x</a:t>
            </a:r>
            <a:r>
              <a:rPr lang="en-US" baseline="0" dirty="0"/>
              <a:t>). In the case of the path integral, the </a:t>
            </a:r>
            <a:r>
              <a:rPr lang="en-US" i="1" baseline="0" dirty="0"/>
              <a:t>x</a:t>
            </a:r>
            <a:r>
              <a:rPr lang="en-US" baseline="0" dirty="0"/>
              <a:t>-value is an entire light transport path.</a:t>
            </a:r>
          </a:p>
          <a:p>
            <a:pPr>
              <a:buFont typeface="Arial" pitchFamily="34" charset="0"/>
              <a:buChar char="•"/>
            </a:pPr>
            <a:r>
              <a:rPr lang="en-US" baseline="0" dirty="0"/>
              <a:t> For this sample </a:t>
            </a:r>
            <a:r>
              <a:rPr lang="en-US" i="1" baseline="0" dirty="0"/>
              <a:t>x</a:t>
            </a:r>
            <a:r>
              <a:rPr lang="en-US" baseline="-25000" dirty="0"/>
              <a:t>i</a:t>
            </a:r>
            <a:r>
              <a:rPr lang="en-US" baseline="0" dirty="0"/>
              <a:t>, we evaluate the integrand </a:t>
            </a:r>
            <a:r>
              <a:rPr lang="en-US" i="1" baseline="0" dirty="0"/>
              <a:t>f</a:t>
            </a:r>
            <a:r>
              <a:rPr lang="en-US" baseline="0" dirty="0"/>
              <a:t>(</a:t>
            </a:r>
            <a:r>
              <a:rPr lang="en-US" i="1" baseline="0" dirty="0"/>
              <a:t>x</a:t>
            </a:r>
            <a:r>
              <a:rPr lang="en-US" baseline="-25000" dirty="0"/>
              <a:t>i</a:t>
            </a:r>
            <a:r>
              <a:rPr lang="en-US" baseline="0" dirty="0"/>
              <a:t>), and the probability density p(</a:t>
            </a:r>
            <a:r>
              <a:rPr lang="en-US" i="1" baseline="0" dirty="0"/>
              <a:t>x</a:t>
            </a:r>
            <a:r>
              <a:rPr lang="en-US" baseline="-25000" dirty="0"/>
              <a:t>i</a:t>
            </a:r>
            <a:r>
              <a:rPr lang="en-US" baseline="0" dirty="0"/>
              <a:t>).</a:t>
            </a:r>
          </a:p>
          <a:p>
            <a:pPr>
              <a:buFont typeface="Arial" pitchFamily="34" charset="0"/>
              <a:buChar char="•"/>
            </a:pPr>
            <a:r>
              <a:rPr lang="en-US" baseline="0" dirty="0"/>
              <a:t> The ratio f(</a:t>
            </a:r>
            <a:r>
              <a:rPr lang="en-US" i="1" baseline="0" dirty="0"/>
              <a:t>x</a:t>
            </a:r>
            <a:r>
              <a:rPr lang="en-US" baseline="-25000" dirty="0"/>
              <a:t>i</a:t>
            </a:r>
            <a:r>
              <a:rPr lang="en-US" baseline="0" dirty="0"/>
              <a:t>) / p(</a:t>
            </a:r>
            <a:r>
              <a:rPr lang="en-US" i="1" baseline="0" dirty="0"/>
              <a:t>x</a:t>
            </a:r>
            <a:r>
              <a:rPr lang="en-US" baseline="-25000" dirty="0"/>
              <a:t>i</a:t>
            </a:r>
            <a:r>
              <a:rPr lang="en-US" baseline="0" dirty="0"/>
              <a:t>) is an estimator of the integrand. To make the estimator more accurate (i.e. to reduce its variance) we repeat the procedure for a number of random samples </a:t>
            </a:r>
            <a:r>
              <a:rPr lang="en-US" i="1" baseline="0" dirty="0"/>
              <a:t>x</a:t>
            </a:r>
            <a:r>
              <a:rPr lang="en-US" baseline="-25000" dirty="0"/>
              <a:t>1</a:t>
            </a:r>
            <a:r>
              <a:rPr lang="en-US" baseline="0" dirty="0"/>
              <a:t>, </a:t>
            </a:r>
            <a:r>
              <a:rPr lang="en-US" i="1" baseline="0" dirty="0"/>
              <a:t>x</a:t>
            </a:r>
            <a:r>
              <a:rPr lang="en-US" baseline="-25000" dirty="0"/>
              <a:t>2</a:t>
            </a:r>
            <a:r>
              <a:rPr lang="en-US" baseline="0" dirty="0"/>
              <a:t>, …, </a:t>
            </a:r>
            <a:r>
              <a:rPr lang="en-US" i="1" baseline="0" dirty="0" err="1"/>
              <a:t>x</a:t>
            </a:r>
            <a:r>
              <a:rPr lang="en-US" i="1" baseline="-25000" dirty="0" err="1"/>
              <a:t>N</a:t>
            </a:r>
            <a:r>
              <a:rPr lang="en-US" baseline="0" dirty="0"/>
              <a:t> , and </a:t>
            </a:r>
            <a:r>
              <a:rPr lang="en-US" baseline="0" noProof="0" dirty="0"/>
              <a:t>average</a:t>
            </a:r>
            <a:r>
              <a:rPr lang="en-US" baseline="0" dirty="0"/>
              <a:t> the result as shown in the formula on the slide.</a:t>
            </a:r>
          </a:p>
          <a:p>
            <a:pPr>
              <a:buFont typeface="Arial" pitchFamily="34" charset="0"/>
              <a:buChar char="•"/>
            </a:pPr>
            <a:r>
              <a:rPr lang="en-US" baseline="0" dirty="0"/>
              <a:t> This procedure provides an unbiased estimator of the integrand, which means that “on average”, it produces the correct result i.e. the integral that we want to compute.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Thanks to the formal simplicity of the path integral formulation, applying Monte Carlo integration is really a more-or-less</a:t>
            </a:r>
            <a:r>
              <a:rPr lang="en-US" baseline="0" dirty="0"/>
              <a:t> mechanical process.</a:t>
            </a:r>
          </a:p>
          <a:p>
            <a:pPr>
              <a:buFont typeface="Arial" pitchFamily="34" charset="0"/>
              <a:buChar char="•"/>
            </a:pPr>
            <a:r>
              <a:rPr lang="en-US" baseline="0" dirty="0"/>
              <a:t> For each pixel, we need to repeatedly evaluate the estimator shown at the top right of the slide and average the estimates.</a:t>
            </a:r>
          </a:p>
          <a:p>
            <a:pPr>
              <a:buFont typeface="Arial" pitchFamily="34" charset="0"/>
              <a:buChar char="•"/>
            </a:pPr>
            <a:r>
              <a:rPr lang="en-US" baseline="0" dirty="0"/>
              <a:t> This involves the following three steps:</a:t>
            </a:r>
          </a:p>
          <a:p>
            <a:pPr lvl="1">
              <a:buFont typeface="Arial" pitchFamily="34" charset="0"/>
              <a:buChar char="•"/>
            </a:pPr>
            <a:r>
              <a:rPr lang="en-US" baseline="0" dirty="0"/>
              <a:t> First, we need to draw (or sample, or generate – all are synonyms) a random light transport path </a:t>
            </a:r>
            <a:r>
              <a:rPr lang="en-US" i="1" baseline="0" dirty="0"/>
              <a:t>x</a:t>
            </a:r>
            <a:r>
              <a:rPr lang="en-US" baseline="0" dirty="0"/>
              <a:t> in the scene (connecting a light source to the camera).</a:t>
            </a:r>
          </a:p>
          <a:p>
            <a:pPr lvl="1">
              <a:buFont typeface="Arial" pitchFamily="34" charset="0"/>
              <a:buChar char="•"/>
            </a:pPr>
            <a:r>
              <a:rPr lang="en-US" baseline="0" dirty="0"/>
              <a:t> Then we need to evaluate the probability density of this path, and the contribution function.</a:t>
            </a:r>
          </a:p>
          <a:p>
            <a:pPr lvl="1">
              <a:buFont typeface="Arial" pitchFamily="34" charset="0"/>
              <a:buChar char="•"/>
            </a:pPr>
            <a:r>
              <a:rPr lang="en-US" baseline="0" dirty="0"/>
              <a:t> Finally, we simply evaluate the formula at the top of the slide.</a:t>
            </a:r>
          </a:p>
          <a:p>
            <a:pPr lvl="0">
              <a:buFont typeface="Arial" pitchFamily="34" charset="0"/>
              <a:buChar char="•"/>
            </a:pPr>
            <a:r>
              <a:rPr lang="en-US" baseline="0" dirty="0"/>
              <a:t> Evaluating the path contribution function is simple – we have an analytic formula for doing this that takes a path and returns a number (or an RGB value) – the path contribution.</a:t>
            </a:r>
          </a:p>
          <a:p>
            <a:pPr lvl="0">
              <a:buFont typeface="Arial" pitchFamily="34" charset="0"/>
              <a:buChar char="•"/>
            </a:pPr>
            <a:r>
              <a:rPr lang="en-US" baseline="0" dirty="0"/>
              <a:t> However, we have not discussed so far how paths can be sampled and how the PDF of the resulting path can be evaluated.</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Light transport simulation is </a:t>
            </a:r>
            <a:r>
              <a:rPr lang="en-US" baseline="0" dirty="0"/>
              <a:t>an essential component of rendering realistic images with global illumination.</a:t>
            </a:r>
          </a:p>
          <a:p>
            <a:pPr>
              <a:buFont typeface="Arial" pitchFamily="34" charset="0"/>
              <a:buChar char="•"/>
            </a:pPr>
            <a:r>
              <a:rPr lang="en-US" baseline="0" dirty="0"/>
              <a:t> It’s been a standard tool in architectural and product visualization for many years now, with </a:t>
            </a:r>
            <a:r>
              <a:rPr lang="en-US" baseline="0" dirty="0" err="1"/>
              <a:t>maxwell</a:t>
            </a:r>
            <a:r>
              <a:rPr lang="en-US" baseline="0" dirty="0"/>
              <a:t> renderer being one of the first commercially available solutions based on unbiased Monte Carlo simulation.</a:t>
            </a:r>
          </a:p>
          <a:p>
            <a:pPr>
              <a:buFont typeface="Arial" pitchFamily="34" charset="0"/>
              <a:buChar char="•"/>
            </a:pPr>
            <a:r>
              <a:rPr lang="en-US" baseline="0" dirty="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a:t>
            </a:fld>
            <a:endParaRPr lang="en-US"/>
          </a:p>
        </p:txBody>
      </p:sp>
    </p:spTree>
    <p:extLst>
      <p:ext uri="{BB962C8B-B14F-4D97-AF65-F5344CB8AC3E}">
        <p14:creationId xmlns:p14="http://schemas.microsoft.com/office/powerpoint/2010/main" val="3536255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Path sampling techniques</a:t>
            </a:r>
            <a:r>
              <a:rPr lang="en-US" baseline="0" dirty="0"/>
              <a:t> and the induced path PDF are an essential aspect of the path integral framework.</a:t>
            </a:r>
            <a:endParaRPr lang="en-US" dirty="0"/>
          </a:p>
          <a:p>
            <a:pPr>
              <a:buFont typeface="Arial" pitchFamily="34" charset="0"/>
              <a:buChar char="•"/>
            </a:pPr>
            <a:r>
              <a:rPr lang="en-US" dirty="0"/>
              <a:t> In fact, from the point of view of the</a:t>
            </a:r>
            <a:r>
              <a:rPr lang="en-US" baseline="0" dirty="0"/>
              <a:t> path integral formulation, </a:t>
            </a:r>
            <a:r>
              <a:rPr lang="en-US" dirty="0"/>
              <a:t>the only difference between many light transport</a:t>
            </a:r>
            <a:r>
              <a:rPr lang="en-US" baseline="0" dirty="0"/>
              <a:t> simulation </a:t>
            </a:r>
            <a:r>
              <a:rPr lang="en-US" dirty="0"/>
              <a:t>algorithms are </a:t>
            </a:r>
            <a:r>
              <a:rPr lang="en-US" baseline="0" dirty="0"/>
              <a:t>the employed path sampling techniques and their associated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 For example, path tracing samples paths by starting at the camera sensor, and extending the path by BRDF importance sampling, and possibly explicitly connecting a to</a:t>
            </a:r>
            <a:r>
              <a:rPr lang="en-US" baseline="0" dirty="0"/>
              <a:t> a vertex sampled on the light source.</a:t>
            </a:r>
            <a:endParaRPr lang="cs-CZ" dirty="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Light tracing</a:t>
            </a:r>
            <a:r>
              <a:rPr lang="en-US" baseline="0" dirty="0"/>
              <a:t>, on the other hand, starts paths at the light sources.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Though</a:t>
            </a:r>
            <a:r>
              <a:rPr lang="en-US" baseline="0" dirty="0"/>
              <a:t> path tracing and light tracing may seem to be very different algorithms, from the path integral point of view they are essentially the same.</a:t>
            </a:r>
          </a:p>
          <a:p>
            <a:pPr>
              <a:buFont typeface="Arial" pitchFamily="34" charset="0"/>
              <a:buChar char="•"/>
            </a:pPr>
            <a:r>
              <a:rPr lang="en-US" baseline="0" dirty="0"/>
              <a:t> The only difference is the path sampling procedure and the associated path PDF.</a:t>
            </a:r>
          </a:p>
          <a:p>
            <a:pPr>
              <a:buFont typeface="Arial" pitchFamily="34" charset="0"/>
              <a:buChar char="•"/>
            </a:pPr>
            <a:r>
              <a:rPr lang="en-US" baseline="0" dirty="0"/>
              <a:t> But the general form of the Monte Carlo estimator is exactly the same – only the PDF formula changes.</a:t>
            </a:r>
          </a:p>
          <a:p>
            <a:pPr>
              <a:buFont typeface="Arial" pitchFamily="34" charset="0"/>
              <a:buChar char="•"/>
            </a:pPr>
            <a:r>
              <a:rPr lang="en-US" baseline="0" dirty="0"/>
              <a:t> Without the path integral framework, we would need equations of importance transport to formulate light tracing, which can get messy.</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So how exactly do we sample the paths and how do we compute the path PDF?</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Most of the practical algorithms rely on local path sampling, where paths are build by adding one vertex at a time until a complete path is built.</a:t>
            </a:r>
          </a:p>
          <a:p>
            <a:pPr>
              <a:buFont typeface="Arial" pitchFamily="34" charset="0"/>
              <a:buChar char="•"/>
            </a:pPr>
            <a:r>
              <a:rPr lang="en-US" baseline="0" dirty="0"/>
              <a:t> There are three common basic operations.</a:t>
            </a:r>
          </a:p>
          <a:p>
            <a:pPr lvl="1">
              <a:buFont typeface="Arial" pitchFamily="34" charset="0"/>
              <a:buChar char="•"/>
            </a:pPr>
            <a:r>
              <a:rPr lang="en-US" baseline="0" dirty="0"/>
              <a:t> First, we can sample a path vertex from an a priori given distribution over scene surfaces. We usually employ this technique to start a path either on a light source or on the camera sensor.</a:t>
            </a:r>
          </a:p>
          <a:p>
            <a:pPr lvl="1">
              <a:buFont typeface="Arial" pitchFamily="34" charset="0"/>
              <a:buChar char="•"/>
            </a:pPr>
            <a:r>
              <a:rPr lang="en-US" baseline="0" dirty="0"/>
              <a:t> Second, given a sub-path that we’ve already sampled with a vertex at its end, we may sample a direction from that vertex, and shoot a ray in this direction to obtain the next path vertex.</a:t>
            </a:r>
          </a:p>
          <a:p>
            <a:pPr lvl="1">
              <a:buFont typeface="Arial" pitchFamily="34" charset="0"/>
              <a:buChar char="•"/>
            </a:pPr>
            <a:r>
              <a:rPr lang="en-US" baseline="0" dirty="0"/>
              <a:t> Finally, given two sub-paths, we may connect their end-vertices to form a full light transport path. This technique actually does not add any vertex to the path. It is more or less a simple visibility check to see if the contribution function of the path is non-zero.</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Let us see how these three basic operations are used in a simple path tracer.</a:t>
            </a:r>
          </a:p>
          <a:p>
            <a:pPr>
              <a:buFont typeface="Arial" pitchFamily="34" charset="0"/>
              <a:buChar char="•"/>
            </a:pPr>
            <a:r>
              <a:rPr lang="en-US" dirty="0"/>
              <a:t> First, we generate a vertex on the camera lens,</a:t>
            </a:r>
            <a:r>
              <a:rPr lang="en-US" baseline="0" dirty="0"/>
              <a:t> usually from a uniform distribution over the lens surface – so this corresponds to </a:t>
            </a:r>
            <a:r>
              <a:rPr lang="en-US" dirty="0"/>
              <a:t>operation</a:t>
            </a:r>
            <a:r>
              <a:rPr lang="en-US" baseline="0" dirty="0"/>
              <a:t> 1.</a:t>
            </a:r>
          </a:p>
          <a:p>
            <a:pPr>
              <a:buFont typeface="Arial" pitchFamily="34" charset="0"/>
              <a:buChar char="•"/>
            </a:pPr>
            <a:r>
              <a:rPr lang="en-US" baseline="0" dirty="0"/>
              <a:t> Second, we pick a random direction form this point such that it passes through the image plane, and shoot a ray to extend the path. This is operation 2.</a:t>
            </a:r>
          </a:p>
          <a:p>
            <a:pPr>
              <a:buFont typeface="Arial" pitchFamily="34" charset="0"/>
              <a:buChar char="•"/>
            </a:pPr>
            <a:r>
              <a:rPr lang="en-US" baseline="0" dirty="0"/>
              <a:t> Third, we may generate an independent point on the light source (operation 1) and test visibility (operation 3) to form a complete light transport path.</a:t>
            </a:r>
          </a:p>
          <a:p>
            <a:pPr>
              <a:buFont typeface="Arial" pitchFamily="34" charset="0"/>
              <a:buChar char="•"/>
            </a:pPr>
            <a:r>
              <a:rPr lang="en-US" baseline="0" dirty="0"/>
              <a:t> We could also continue the path by sampling a random direction and shooting a ray (operation 2), and eventually hit the light source to complete the path.</a:t>
            </a:r>
          </a:p>
          <a:p>
            <a:pPr>
              <a:buFont typeface="Arial" pitchFamily="34" charset="0"/>
              <a:buChar char="•"/>
            </a:pPr>
            <a:endParaRPr lang="en-US" baseline="0" dirty="0"/>
          </a:p>
          <a:p>
            <a:pPr>
              <a:buFont typeface="Arial" pitchFamily="34" charset="0"/>
              <a:buChar char="•"/>
            </a:pPr>
            <a:r>
              <a:rPr lang="en-US" baseline="0" dirty="0"/>
              <a:t> An important thing to notice is that one single primary ray from the camera actually creates a full family of light transport paths. These path are correlated, because they share some of the path vertices, but they are distinct entities in the path space.</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These same basic operations are used</a:t>
            </a:r>
            <a:r>
              <a:rPr lang="en-US" baseline="0" dirty="0"/>
              <a:t> to construct paths in light tracing and bidirectional path tracing.</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Not that we know how to construct a path, we need to evaluate its PDF so that we can plug</a:t>
            </a:r>
            <a:r>
              <a:rPr lang="en-US" baseline="0" dirty="0"/>
              <a:t> it into the MC estimator.</a:t>
            </a:r>
          </a:p>
          <a:p>
            <a:pPr>
              <a:buFont typeface="Arial" pitchFamily="34" charset="0"/>
              <a:buChar char="•"/>
            </a:pPr>
            <a:r>
              <a:rPr lang="en-US" baseline="0" dirty="0"/>
              <a:t> In general the PDF of a light path is simply the </a:t>
            </a:r>
            <a:r>
              <a:rPr lang="en-US" b="1" baseline="0" dirty="0"/>
              <a:t>joint </a:t>
            </a:r>
            <a:r>
              <a:rPr lang="en-US" baseline="0" dirty="0"/>
              <a:t>PDF of the path vertices.</a:t>
            </a:r>
          </a:p>
          <a:p>
            <a:pPr>
              <a:buFont typeface="Arial" pitchFamily="34" charset="0"/>
              <a:buChar char="•"/>
            </a:pPr>
            <a:r>
              <a:rPr lang="en-US" baseline="0" dirty="0"/>
              <a:t> That is to say, the PDF that the first vertex is where it is </a:t>
            </a:r>
            <a:r>
              <a:rPr lang="en-US" b="0" i="1" baseline="0" dirty="0"/>
              <a:t>and</a:t>
            </a:r>
            <a:r>
              <a:rPr lang="en-US" b="1" baseline="0" dirty="0"/>
              <a:t> </a:t>
            </a:r>
            <a:r>
              <a:rPr lang="en-US" baseline="0" dirty="0"/>
              <a:t>the second vertex is where it is, etc.</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Light transport simulation is </a:t>
            </a:r>
            <a:r>
              <a:rPr lang="en-US" baseline="0" dirty="0"/>
              <a:t>an essential component of rendering realistic images with global illumination.</a:t>
            </a:r>
          </a:p>
          <a:p>
            <a:pPr>
              <a:buFont typeface="Arial" pitchFamily="34" charset="0"/>
              <a:buChar char="•"/>
            </a:pPr>
            <a:r>
              <a:rPr lang="en-US" baseline="0" dirty="0"/>
              <a:t> It’s been a standard tool in architectural and product visualization for many years now, with </a:t>
            </a:r>
            <a:r>
              <a:rPr lang="en-US" baseline="0" dirty="0" err="1"/>
              <a:t>maxwell</a:t>
            </a:r>
            <a:r>
              <a:rPr lang="en-US" baseline="0" dirty="0"/>
              <a:t> renderer being one of the first commercially available solutions based on unbiased Monte Carlo simulation.</a:t>
            </a:r>
          </a:p>
          <a:p>
            <a:pPr>
              <a:buFont typeface="Arial" pitchFamily="34" charset="0"/>
              <a:buChar char="•"/>
            </a:pPr>
            <a:r>
              <a:rPr lang="en-US" baseline="0" dirty="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a:t>
            </a:fld>
            <a:endParaRPr lang="en-US"/>
          </a:p>
        </p:txBody>
      </p:sp>
    </p:spTree>
    <p:extLst>
      <p:ext uri="{BB962C8B-B14F-4D97-AF65-F5344CB8AC3E}">
        <p14:creationId xmlns:p14="http://schemas.microsoft.com/office/powerpoint/2010/main" val="1685313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joint path PDF</a:t>
            </a:r>
            <a:r>
              <a:rPr lang="en-US" baseline="0" dirty="0"/>
              <a:t> is given by the product of the conditional vertex PDF.</a:t>
            </a:r>
          </a:p>
          <a:p>
            <a:pPr>
              <a:buFont typeface="Arial" pitchFamily="34" charset="0"/>
              <a:buChar char="•"/>
            </a:pPr>
            <a:r>
              <a:rPr lang="en-US" baseline="0" dirty="0"/>
              <a:t> To see what this means, let us again take the example of path tracing, where we build a path starting from the camera.</a:t>
            </a:r>
          </a:p>
          <a:p>
            <a:pPr>
              <a:buFont typeface="Arial" pitchFamily="34" charset="0"/>
              <a:buChar char="•"/>
            </a:pPr>
            <a:r>
              <a:rPr lang="en-US" baseline="0" dirty="0"/>
              <a:t> Vertex </a:t>
            </a:r>
            <a:r>
              <a:rPr lang="en-US" i="1" baseline="0" dirty="0"/>
              <a:t>x</a:t>
            </a:r>
            <a:r>
              <a:rPr lang="en-US" baseline="-25000" dirty="0"/>
              <a:t>3</a:t>
            </a:r>
            <a:r>
              <a:rPr lang="en-US" baseline="0" dirty="0"/>
              <a:t> comes from an a priori distribution </a:t>
            </a:r>
            <a:r>
              <a:rPr lang="en-US" i="1" baseline="0" dirty="0"/>
              <a:t>p</a:t>
            </a:r>
            <a:r>
              <a:rPr lang="en-US" baseline="0" dirty="0"/>
              <a:t>(</a:t>
            </a:r>
            <a:r>
              <a:rPr lang="en-US" i="1" baseline="0" dirty="0"/>
              <a:t>x</a:t>
            </a:r>
            <a:r>
              <a:rPr lang="en-US" baseline="-25000" dirty="0"/>
              <a:t>3</a:t>
            </a:r>
            <a:r>
              <a:rPr lang="en-US" baseline="0" dirty="0"/>
              <a:t>) over the camera lens (usually uniform; or the delta distribution for a pinhole camera).</a:t>
            </a:r>
          </a:p>
          <a:p>
            <a:pPr>
              <a:buFont typeface="Arial" pitchFamily="34" charset="0"/>
              <a:buChar char="•"/>
            </a:pPr>
            <a:r>
              <a:rPr lang="en-US" baseline="0" dirty="0"/>
              <a:t> Vertex </a:t>
            </a:r>
            <a:r>
              <a:rPr lang="en-US" i="1" baseline="0" dirty="0"/>
              <a:t>x</a:t>
            </a:r>
            <a:r>
              <a:rPr lang="en-US" baseline="-25000" dirty="0"/>
              <a:t>2</a:t>
            </a:r>
            <a:r>
              <a:rPr lang="en-US" baseline="0" dirty="0"/>
              <a:t> is sampled by generating a random direction from </a:t>
            </a:r>
            <a:r>
              <a:rPr lang="en-US" i="1" baseline="0" dirty="0"/>
              <a:t>x</a:t>
            </a:r>
            <a:r>
              <a:rPr lang="en-US" baseline="-25000" dirty="0"/>
              <a:t>3</a:t>
            </a:r>
            <a:r>
              <a:rPr lang="en-US" baseline="0" dirty="0"/>
              <a:t> and shooting a ray. This induces a PDF for </a:t>
            </a:r>
            <a:r>
              <a:rPr lang="en-US" i="1" baseline="0" dirty="0"/>
              <a:t>x</a:t>
            </a:r>
            <a:r>
              <a:rPr lang="en-US" baseline="-25000" dirty="0"/>
              <a:t>2</a:t>
            </a:r>
            <a:r>
              <a:rPr lang="en-US" baseline="0" dirty="0"/>
              <a:t>, </a:t>
            </a:r>
            <a:r>
              <a:rPr lang="en-US" i="1" baseline="0" dirty="0"/>
              <a:t>p</a:t>
            </a:r>
            <a:r>
              <a:rPr lang="en-US" baseline="0" dirty="0"/>
              <a:t>(</a:t>
            </a:r>
            <a:r>
              <a:rPr lang="en-US" i="1" baseline="0" dirty="0"/>
              <a:t>x</a:t>
            </a:r>
            <a:r>
              <a:rPr lang="en-US" baseline="-25000" dirty="0"/>
              <a:t>2</a:t>
            </a:r>
            <a:r>
              <a:rPr lang="en-US" baseline="0" dirty="0"/>
              <a:t> | </a:t>
            </a:r>
            <a:r>
              <a:rPr lang="en-US" i="1" baseline="0" dirty="0"/>
              <a:t>x</a:t>
            </a:r>
            <a:r>
              <a:rPr lang="en-US" baseline="-25000" dirty="0"/>
              <a:t>3</a:t>
            </a:r>
            <a:r>
              <a:rPr lang="en-US" baseline="0" dirty="0"/>
              <a:t>), which is in fact conditional on vertex </a:t>
            </a:r>
            <a:r>
              <a:rPr lang="en-US" i="1" baseline="0" dirty="0"/>
              <a:t>x</a:t>
            </a:r>
            <a:r>
              <a:rPr lang="en-US" baseline="-25000" dirty="0"/>
              <a:t>3</a:t>
            </a:r>
            <a:r>
              <a:rPr lang="en-US" baseline="0" dirty="0"/>
              <a:t>.</a:t>
            </a:r>
          </a:p>
          <a:p>
            <a:pPr>
              <a:buFont typeface="Arial" pitchFamily="34" charset="0"/>
              <a:buChar char="•"/>
            </a:pPr>
            <a:r>
              <a:rPr lang="en-US" baseline="0" dirty="0"/>
              <a:t> The same thing holds for vertex </a:t>
            </a:r>
            <a:r>
              <a:rPr lang="en-US" i="1" baseline="0" dirty="0"/>
              <a:t>x</a:t>
            </a:r>
            <a:r>
              <a:rPr lang="en-US" baseline="-25000" dirty="0"/>
              <a:t>1</a:t>
            </a:r>
            <a:r>
              <a:rPr lang="en-US" baseline="0" dirty="0"/>
              <a:t>, which is sampled by shooting a ray in a random direction from </a:t>
            </a:r>
            <a:r>
              <a:rPr lang="en-US" i="1" baseline="0" dirty="0"/>
              <a:t>x</a:t>
            </a:r>
            <a:r>
              <a:rPr lang="en-US" baseline="-25000" dirty="0"/>
              <a:t>2</a:t>
            </a:r>
            <a:r>
              <a:rPr lang="en-US" baseline="0" dirty="0"/>
              <a:t>.</a:t>
            </a:r>
          </a:p>
          <a:p>
            <a:pPr>
              <a:buFont typeface="Arial" pitchFamily="34" charset="0"/>
              <a:buChar char="•"/>
            </a:pPr>
            <a:r>
              <a:rPr lang="en-US" baseline="0" dirty="0"/>
              <a:t> Finally, vertex </a:t>
            </a:r>
            <a:r>
              <a:rPr lang="en-US" i="1" baseline="0" dirty="0"/>
              <a:t>x</a:t>
            </a:r>
            <a:r>
              <a:rPr lang="en-US" baseline="-25000" dirty="0"/>
              <a:t>0</a:t>
            </a:r>
            <a:r>
              <a:rPr lang="en-US" baseline="0" dirty="0"/>
              <a:t> on the light source might be sampled from an uniform distribution over the light source area with </a:t>
            </a:r>
            <a:r>
              <a:rPr lang="en-US" baseline="0" dirty="0" err="1"/>
              <a:t>pdf</a:t>
            </a:r>
            <a:r>
              <a:rPr lang="en-US" baseline="0" dirty="0"/>
              <a:t> </a:t>
            </a:r>
            <a:r>
              <a:rPr lang="en-US" i="1" baseline="0" dirty="0"/>
              <a:t>p</a:t>
            </a:r>
            <a:r>
              <a:rPr lang="en-US" baseline="0" dirty="0"/>
              <a:t>(</a:t>
            </a:r>
            <a:r>
              <a:rPr lang="en-US" i="1" baseline="0" dirty="0"/>
              <a:t>x</a:t>
            </a:r>
            <a:r>
              <a:rPr lang="en-US" baseline="-25000" dirty="0"/>
              <a:t>0</a:t>
            </a:r>
            <a:r>
              <a:rPr lang="en-US" baseline="0" dirty="0"/>
              <a:t>), independently of the other path vertices. </a:t>
            </a:r>
          </a:p>
          <a:p>
            <a:pPr>
              <a:buFont typeface="Arial" pitchFamily="34" charset="0"/>
              <a:buChar char="•"/>
            </a:pPr>
            <a:r>
              <a:rPr lang="en-US" baseline="0" dirty="0"/>
              <a:t> The full joint PDF is given by the product of all these individual terms.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It</a:t>
            </a:r>
            <a:r>
              <a:rPr lang="en-US" baseline="0" dirty="0"/>
              <a:t> is customary to simplify this somewhat pedantic notation and leave out the conditional signs. Nonetheless, it is important to keep in mind that the path vertex PDFs for vertices that are not sampled independently are indeed conditional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In accordance with </a:t>
            </a:r>
            <a:r>
              <a:rPr lang="en-US" baseline="0" dirty="0"/>
              <a:t>the principle of importance sampling, we want to generate full paths </a:t>
            </a:r>
            <a:r>
              <a:rPr lang="en-US" baseline="0" dirty="0" err="1"/>
              <a:t>paths</a:t>
            </a:r>
            <a:r>
              <a:rPr lang="en-US" baseline="0" dirty="0"/>
              <a:t> from a distribution with probability density proportional to the measurement contribution function. That is, high-contribution paths should have proportionally high probability of being sampled.</a:t>
            </a:r>
          </a:p>
          <a:p>
            <a:pPr>
              <a:buFont typeface="Arial" pitchFamily="34" charset="0"/>
              <a:buChar char="•"/>
            </a:pPr>
            <a:r>
              <a:rPr lang="en-US" baseline="0" dirty="0"/>
              <a:t> Local path sampling takes an approximate approach, where each local sampling operation tries to importance sample the terms of the contribution function associated with the vertex being sampled.</a:t>
            </a:r>
          </a:p>
          <a:p>
            <a:pPr>
              <a:buFont typeface="Arial" pitchFamily="34" charset="0"/>
              <a:buChar char="•"/>
            </a:pPr>
            <a:r>
              <a:rPr lang="en-US" baseline="0" dirty="0"/>
              <a:t> For example, when starting a path on the light source, we usually sample the initial vertex from a distribution proportional to the emitted power.</a:t>
            </a:r>
          </a:p>
          <a:p>
            <a:pPr>
              <a:buFont typeface="Arial" pitchFamily="34" charset="0"/>
              <a:buChar char="•"/>
            </a:pPr>
            <a:r>
              <a:rPr lang="en-US" baseline="0" dirty="0"/>
              <a:t> When extending the path from an existing vertex, we usually sample the random direction proportionally to the BRDF at the vertex.</a:t>
            </a:r>
          </a:p>
          <a:p>
            <a:pPr>
              <a:buFont typeface="Arial" pitchFamily="34" charset="0"/>
              <a:buChar char="•"/>
            </a:pPr>
            <a:r>
              <a:rPr lang="en-US" baseline="0" dirty="0"/>
              <a:t> Similarly, when connecting two sub-paths with an edge, we may want to prefer connections with high throughput (though this is rarely done in practice).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There is one important technical detail associated with computing the path PDF</a:t>
            </a:r>
            <a:r>
              <a:rPr lang="en-US" baseline="0" dirty="0"/>
              <a:t> for vertices created by direction sampling.</a:t>
            </a:r>
          </a:p>
          <a:p>
            <a:pPr>
              <a:buFont typeface="Arial" pitchFamily="34" charset="0"/>
              <a:buChar char="•"/>
            </a:pPr>
            <a:r>
              <a:rPr lang="en-US" baseline="0" dirty="0"/>
              <a:t> The path integral is expressed with respect to the surface area measure – we are integrating over the surface of the scene – but the direction sampling usually gives the PDF with respect to the (projected) solid angle.</a:t>
            </a:r>
          </a:p>
          <a:p>
            <a:pPr>
              <a:buFont typeface="Arial" pitchFamily="34" charset="0"/>
              <a:buChar char="•"/>
            </a:pPr>
            <a:r>
              <a:rPr lang="en-US" baseline="0" dirty="0"/>
              <a:t> The conversion factor from the projected solid angle measure to the area measure is the geometry factor.</a:t>
            </a:r>
          </a:p>
          <a:p>
            <a:pPr>
              <a:buFont typeface="Arial" pitchFamily="34" charset="0"/>
              <a:buChar char="•"/>
            </a:pPr>
            <a:r>
              <a:rPr lang="en-US" baseline="0" dirty="0"/>
              <a:t> This means that any vertex generated by first picking a direction and then shooting a ray has the geometry factor of the generated edge importance sampled – the only geometry factor that are not importance sampled actually correspond to the connecting edges (operation 3 in local path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At</a:t>
            </a:r>
            <a:r>
              <a:rPr lang="en-US" baseline="0" dirty="0"/>
              <a:t> this point, we should summarize the mathematical development so far.</a:t>
            </a:r>
          </a:p>
          <a:p>
            <a:pPr>
              <a:buFont typeface="Arial" pitchFamily="34" charset="0"/>
              <a:buChar char="•"/>
            </a:pPr>
            <a:r>
              <a:rPr lang="en-US" baseline="0" dirty="0"/>
              <a:t> The path integral formulation gives the pixel value as an integral over all light transport paths of all lengths.</a:t>
            </a:r>
          </a:p>
          <a:p>
            <a:pPr>
              <a:buFont typeface="Arial" pitchFamily="34" charset="0"/>
              <a:buChar char="•"/>
            </a:pPr>
            <a:r>
              <a:rPr lang="en-US" baseline="0" dirty="0"/>
              <a:t> A light transport path is the trajectory of a light carrying particle. It is usually a </a:t>
            </a:r>
            <a:r>
              <a:rPr lang="en-US" baseline="0" dirty="0" err="1"/>
              <a:t>polyline</a:t>
            </a:r>
            <a:r>
              <a:rPr lang="en-US" baseline="0" dirty="0"/>
              <a:t> specified by its vertices.</a:t>
            </a:r>
          </a:p>
          <a:p>
            <a:pPr>
              <a:buFont typeface="Arial" pitchFamily="34" charset="0"/>
              <a:buChar char="•"/>
            </a:pPr>
            <a:r>
              <a:rPr lang="en-US" baseline="0" dirty="0"/>
              <a:t> The integrand is the measurement contribution function, which is the product of emitted radiance, sensor sensitivity, and path throughput. </a:t>
            </a:r>
          </a:p>
          <a:p>
            <a:pPr>
              <a:buFont typeface="Arial" pitchFamily="34" charset="0"/>
              <a:buChar char="•"/>
            </a:pPr>
            <a:r>
              <a:rPr lang="en-US" baseline="0" dirty="0"/>
              <a:t> Path throughput is the product of BRDFs at the inner path vertices and geometry factors at the path edges.</a:t>
            </a:r>
          </a:p>
          <a:p>
            <a:pPr>
              <a:buFont typeface="Arial" pitchFamily="34" charset="0"/>
              <a:buChar char="•"/>
            </a:pPr>
            <a:r>
              <a:rPr lang="en-US" baseline="0" dirty="0"/>
              <a:t> To evaluate the integral, we use Monte Carlo estimator in the form shown at the top right of the slide.</a:t>
            </a:r>
          </a:p>
          <a:p>
            <a:pPr>
              <a:buFont typeface="Arial" pitchFamily="34" charset="0"/>
              <a:buChar char="•"/>
            </a:pPr>
            <a:r>
              <a:rPr lang="en-US" baseline="0" dirty="0"/>
              <a:t> To evaluate the estimator, we need to sample a random path from a suitable distribution with PDF </a:t>
            </a:r>
            <a:r>
              <a:rPr lang="en-US" i="1" baseline="0" dirty="0"/>
              <a:t>p</a:t>
            </a:r>
            <a:r>
              <a:rPr lang="en-US" baseline="0" dirty="0"/>
              <a:t>(</a:t>
            </a:r>
            <a:r>
              <a:rPr lang="en-US" i="1" baseline="0" dirty="0"/>
              <a:t>x</a:t>
            </a:r>
            <a:r>
              <a:rPr lang="en-US" baseline="0" dirty="0"/>
              <a:t>).</a:t>
            </a:r>
          </a:p>
          <a:p>
            <a:pPr>
              <a:buFont typeface="Arial" pitchFamily="34" charset="0"/>
              <a:buChar char="•"/>
            </a:pPr>
            <a:r>
              <a:rPr lang="en-US" baseline="0" dirty="0"/>
              <a:t> We usually use local path sampling to construct the paths, where we add one vertex at a time. In this case, the full path PDF is given by the product of the (conditional) PDFs for sampling the individual path vertices.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From the point of view of the path integral framework, different light transport</a:t>
            </a:r>
            <a:r>
              <a:rPr lang="en-US" baseline="0" dirty="0"/>
              <a:t> algorithms (based on Monte Carlo sampling) only differ by the path sampling techniques employed.</a:t>
            </a:r>
          </a:p>
          <a:p>
            <a:pPr>
              <a:buFont typeface="Arial" pitchFamily="34" charset="0"/>
              <a:buChar char="•"/>
            </a:pPr>
            <a:r>
              <a:rPr lang="en-US" baseline="0" dirty="0"/>
              <a:t> The different sampling techniques imply different path PDF and therefore different relative efficiency for specific lighting effects. This will be detailed in the next part of the course.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path integral framework is extremely</a:t>
            </a:r>
            <a:r>
              <a:rPr lang="en-US" baseline="0" dirty="0"/>
              <a:t> </a:t>
            </a:r>
            <a:r>
              <a:rPr lang="en-US" dirty="0"/>
              <a:t>useful for several reasons.</a:t>
            </a:r>
          </a:p>
          <a:p>
            <a:pPr>
              <a:buFont typeface="Arial" pitchFamily="34" charset="0"/>
              <a:buChar char="•"/>
            </a:pPr>
            <a:r>
              <a:rPr lang="en-US" dirty="0"/>
              <a:t> First, it allows us to identify the weaknesses of existing algorithms. </a:t>
            </a:r>
          </a:p>
          <a:p>
            <a:pPr>
              <a:buFont typeface="Arial" pitchFamily="34" charset="0"/>
              <a:buChar char="•"/>
            </a:pPr>
            <a:r>
              <a:rPr lang="en-US" dirty="0"/>
              <a:t> With a little bit of simplification, we could say that all problems of current light transport solutions boil down to poor path sampling. </a:t>
            </a:r>
          </a:p>
          <a:p>
            <a:pPr>
              <a:buFont typeface="Arial" pitchFamily="34" charset="0"/>
              <a:buChar char="•"/>
            </a:pPr>
            <a:r>
              <a:rPr lang="en-US" dirty="0"/>
              <a:t> Specifically to the fact that some light transport paths that bring significant amount of energy from the light sources to</a:t>
            </a:r>
            <a:r>
              <a:rPr lang="en-US" baseline="0" dirty="0"/>
              <a:t> the camera are not sampled with appropriately high probability.</a:t>
            </a:r>
          </a:p>
          <a:p>
            <a:pPr>
              <a:buFont typeface="Arial" pitchFamily="34" charset="0"/>
              <a:buChar char="•"/>
            </a:pPr>
            <a:r>
              <a:rPr lang="en-US" baseline="0" dirty="0"/>
              <a:t> This means high estimator variance that produces noise and fireflies in the renderings.</a:t>
            </a:r>
          </a:p>
          <a:p>
            <a:pPr>
              <a:buFont typeface="Arial" pitchFamily="34" charset="0"/>
              <a:buChar char="•"/>
            </a:pPr>
            <a:endParaRPr lang="en-US" baseline="0" dirty="0"/>
          </a:p>
          <a:p>
            <a:pPr>
              <a:buFont typeface="Arial" pitchFamily="34" charset="0"/>
              <a:buChar char="•"/>
            </a:pPr>
            <a:r>
              <a:rPr lang="en-US" baseline="0" dirty="0"/>
              <a:t> Second, the path integral framework allows us to develop new light transport algorithms based on advanced, global path sampling techniques, such as Metropolis Light Transport. </a:t>
            </a:r>
          </a:p>
          <a:p>
            <a:pPr>
              <a:buFont typeface="Arial" pitchFamily="34" charset="0"/>
              <a:buChar char="•"/>
            </a:pPr>
            <a:r>
              <a:rPr lang="en-US" baseline="0" dirty="0"/>
              <a:t> It also provides us with a means of combining different path sampling techniques in a provably good way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a:t>
            </a:r>
            <a:r>
              <a:rPr lang="en-US" baseline="0" dirty="0"/>
              <a:t> term “path integral formulation” has a different </a:t>
            </a:r>
            <a:r>
              <a:rPr lang="en-US" baseline="0"/>
              <a:t>meaning for different </a:t>
            </a:r>
            <a:r>
              <a:rPr lang="en-US" baseline="0" dirty="0"/>
              <a:t>people.</a:t>
            </a:r>
          </a:p>
          <a:p>
            <a:pPr>
              <a:buFont typeface="Arial" pitchFamily="34" charset="0"/>
              <a:buChar char="•"/>
            </a:pPr>
            <a:r>
              <a:rPr lang="en-US" baseline="0" dirty="0"/>
              <a:t> What I’ve presented in this course has been derived by </a:t>
            </a:r>
            <a:r>
              <a:rPr lang="en-US" baseline="0" dirty="0" err="1"/>
              <a:t>Veach</a:t>
            </a:r>
            <a:r>
              <a:rPr lang="en-US" baseline="0" dirty="0"/>
              <a:t> and </a:t>
            </a:r>
            <a:r>
              <a:rPr lang="en-US" baseline="0" dirty="0" err="1"/>
              <a:t>Guibas</a:t>
            </a:r>
            <a:r>
              <a:rPr lang="en-US" baseline="0" dirty="0"/>
              <a:t> by fairly straightforward manipulation of the Neumann series solution of the rendering equation.</a:t>
            </a:r>
          </a:p>
          <a:p>
            <a:pPr rtl="0" fontAlgn="base">
              <a:buFont typeface="Arial" pitchFamily="34" charset="0"/>
              <a:buChar char="•"/>
            </a:pPr>
            <a:r>
              <a:rPr lang="en-US" baseline="0" dirty="0"/>
              <a:t> </a:t>
            </a:r>
            <a:r>
              <a:rPr lang="en-US" sz="1200" kern="1200" dirty="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a:solidFill>
                  <a:schemeClr val="tx1"/>
                </a:solidFill>
                <a:latin typeface="Arial" charset="0"/>
                <a:ea typeface="+mn-ea"/>
                <a:cs typeface="+mn-cs"/>
              </a:rPr>
              <a:t>polylines</a:t>
            </a:r>
            <a:r>
              <a:rPr lang="en-US" sz="1200" kern="1200" dirty="0">
                <a:solidFill>
                  <a:schemeClr val="tx1"/>
                </a:solidFill>
                <a:latin typeface="Arial" charset="0"/>
                <a:ea typeface="+mn-ea"/>
                <a:cs typeface="+mn-cs"/>
              </a:rPr>
              <a:t>) is just a small sub-space (of measure zero) of the path space in Feynman’s formulation. </a:t>
            </a:r>
            <a:endParaRPr lang="en-US" dirty="0"/>
          </a:p>
          <a:p>
            <a:pPr rtl="0" fontAlgn="base">
              <a:buFont typeface="Arial" pitchFamily="34" charset="0"/>
              <a:buChar char="•"/>
            </a:pPr>
            <a:r>
              <a:rPr lang="en-US" sz="1200" kern="1200" dirty="0" err="1">
                <a:solidFill>
                  <a:schemeClr val="tx1"/>
                </a:solidFill>
                <a:latin typeface="Arial" charset="0"/>
                <a:ea typeface="+mn-ea"/>
                <a:cs typeface="+mn-cs"/>
              </a:rPr>
              <a:t>Tessendorf</a:t>
            </a:r>
            <a:r>
              <a:rPr lang="en-US" sz="1200" kern="1200" dirty="0">
                <a:solidFill>
                  <a:schemeClr val="tx1"/>
                </a:solidFill>
                <a:latin typeface="Arial" charset="0"/>
                <a:ea typeface="+mn-ea"/>
                <a:cs typeface="+mn-cs"/>
              </a:rPr>
              <a:t> used Feynman’s path integral formulation to derive the solution of light transport in strongly forward scattering media.</a:t>
            </a:r>
            <a:endParaRPr lang="en-US" dirty="0"/>
          </a:p>
          <a:p>
            <a:pPr rtl="0" fontAlgn="base">
              <a:buFont typeface="Arial" pitchFamily="34" charset="0"/>
              <a:buChar char="•"/>
            </a:pPr>
            <a:r>
              <a:rPr lang="en-US" sz="1200" kern="1200" dirty="0">
                <a:solidFill>
                  <a:schemeClr val="tx1"/>
                </a:solidFill>
                <a:latin typeface="Arial" charset="0"/>
                <a:ea typeface="+mn-ea"/>
                <a:cs typeface="+mn-cs"/>
              </a:rPr>
              <a:t>This solution has been used for rendering by </a:t>
            </a:r>
            <a:r>
              <a:rPr lang="en-US" sz="1200" kern="1200" dirty="0" err="1">
                <a:solidFill>
                  <a:schemeClr val="tx1"/>
                </a:solidFill>
                <a:latin typeface="Arial" charset="0"/>
                <a:ea typeface="+mn-ea"/>
                <a:cs typeface="+mn-cs"/>
              </a:rPr>
              <a:t>Premože</a:t>
            </a:r>
            <a:r>
              <a:rPr lang="en-US" sz="1200" kern="1200" dirty="0">
                <a:solidFill>
                  <a:schemeClr val="tx1"/>
                </a:solidFill>
                <a:latin typeface="Arial" charset="0"/>
                <a:ea typeface="+mn-ea"/>
                <a:cs typeface="+mn-cs"/>
              </a:rPr>
              <a:t> and colleagues. </a:t>
            </a:r>
            <a:endParaRPr lang="en-US" dirty="0"/>
          </a:p>
          <a:p>
            <a:pPr>
              <a:buFont typeface="Arial" pitchFamily="34" charset="0"/>
              <a:buChar char="•"/>
            </a:pPr>
            <a:endParaRPr lang="cs-CZ" baseline="0"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Bidirectional</a:t>
            </a:r>
            <a:r>
              <a:rPr lang="en-US" baseline="0" dirty="0"/>
              <a:t> path tracing is based on combining many different path sampling techniques. </a:t>
            </a:r>
          </a:p>
          <a:p>
            <a:pPr>
              <a:buFont typeface="Arial" pitchFamily="34" charset="0"/>
              <a:buChar char="•"/>
            </a:pPr>
            <a:r>
              <a:rPr lang="en-US" baseline="0" dirty="0"/>
              <a:t> It uses the path sampling from a path tracer and a light tracer.</a:t>
            </a:r>
            <a:endParaRPr lang="en-US" dirty="0"/>
          </a:p>
          <a:p>
            <a:pPr>
              <a:buFont typeface="Arial" pitchFamily="34" charset="0"/>
              <a:buChar char="•"/>
            </a:pPr>
            <a:r>
              <a:rPr lang="en-US" dirty="0"/>
              <a:t> And it adds the bidirectional path sampling techniques, where a full path is built </a:t>
            </a:r>
            <a:r>
              <a:rPr lang="en-US" baseline="0" dirty="0"/>
              <a:t>by connecting a sub-path from the camera and from the light source.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pPr>
              <a:buFont typeface="Arial" pitchFamily="34" charset="0"/>
              <a:buChar char="•"/>
            </a:pPr>
            <a:r>
              <a:rPr lang="en-US" dirty="0">
                <a:solidFill>
                  <a:schemeClr val="tx1"/>
                </a:solidFill>
              </a:rPr>
              <a:t> In fact, one single path can be sampled with the local sampling techniques in many different ways.</a:t>
            </a:r>
          </a:p>
          <a:p>
            <a:pPr>
              <a:buFont typeface="Arial" pitchFamily="34" charset="0"/>
              <a:buChar char="•"/>
            </a:pPr>
            <a:r>
              <a:rPr lang="en-US" dirty="0">
                <a:solidFill>
                  <a:schemeClr val="tx1"/>
                </a:solidFill>
              </a:rPr>
              <a:t> This</a:t>
            </a:r>
            <a:r>
              <a:rPr lang="en-US" baseline="0" dirty="0">
                <a:solidFill>
                  <a:schemeClr val="tx1"/>
                </a:solidFill>
              </a:rPr>
              <a:t> slide schematically shows all the possible bidirectional techniques that we can obtain by starting a path either on a light source or on the camera for an example path of length 4.</a:t>
            </a:r>
          </a:p>
          <a:p>
            <a:pPr>
              <a:buFont typeface="Arial" pitchFamily="34" charset="0"/>
              <a:buChar char="•"/>
            </a:pPr>
            <a:r>
              <a:rPr lang="en-US" baseline="0" dirty="0">
                <a:solidFill>
                  <a:schemeClr val="tx1"/>
                </a:solidFill>
              </a:rPr>
              <a:t> The first two cases correspond to what a regular path tracer usually does (randomly hitting the light sources and explicit light source connections.)</a:t>
            </a:r>
          </a:p>
          <a:p>
            <a:pPr>
              <a:buFont typeface="Arial" pitchFamily="34" charset="0"/>
              <a:buChar char="•"/>
            </a:pPr>
            <a:r>
              <a:rPr lang="en-US" baseline="0" dirty="0">
                <a:solidFill>
                  <a:schemeClr val="tx1"/>
                </a:solidFill>
              </a:rPr>
              <a:t> The last two are complementary to the first two and therefore correspond to light tracing.</a:t>
            </a:r>
          </a:p>
          <a:p>
            <a:pPr>
              <a:buFont typeface="Arial" pitchFamily="34" charset="0"/>
              <a:buChar char="•"/>
            </a:pPr>
            <a:r>
              <a:rPr lang="en-US" baseline="0" dirty="0">
                <a:solidFill>
                  <a:schemeClr val="tx1"/>
                </a:solidFill>
              </a:rPr>
              <a:t> The techniques in between are the bidirectional techniques where a sub-path sampled from the camera is connected to a sub-path sampled from a light source. The different bidirectional techniques correspond to the different number of vertices at the camera and light sub-paths.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baseline="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0" baseline="0" dirty="0">
                <a:solidFill>
                  <a:schemeClr val="tx1"/>
                </a:solidFill>
              </a:rPr>
              <a:t> </a:t>
            </a:r>
            <a:r>
              <a:rPr lang="en-US" sz="1200" b="0" kern="1200" dirty="0">
                <a:solidFill>
                  <a:schemeClr val="tx1"/>
                </a:solidFill>
                <a:latin typeface="Arial" charset="0"/>
                <a:ea typeface="+mn-ea"/>
                <a:cs typeface="+mn-cs"/>
              </a:rPr>
              <a:t>Each sampling technique importance samples a different subset of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a:solidFill>
                  <a:schemeClr val="tx1"/>
                </a:solidFill>
                <a:latin typeface="Arial" charset="0"/>
                <a:ea typeface="+mn-ea"/>
                <a:cs typeface="+mn-cs"/>
              </a:rPr>
              <a:t> However, in each of these</a:t>
            </a:r>
            <a:r>
              <a:rPr lang="en-US" sz="1200" b="0" kern="1200" baseline="0" dirty="0">
                <a:solidFill>
                  <a:schemeClr val="tx1"/>
                </a:solidFill>
                <a:latin typeface="Arial" charset="0"/>
                <a:ea typeface="+mn-ea"/>
                <a:cs typeface="+mn-cs"/>
              </a:rPr>
              <a:t> techniques, there are some terms of the measurement contribution function that are not importance sampled.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a:solidFill>
                  <a:schemeClr val="tx1"/>
                </a:solidFill>
                <a:latin typeface="Arial" charset="0"/>
                <a:ea typeface="+mn-ea"/>
                <a:cs typeface="+mn-cs"/>
              </a:rPr>
              <a:t> The purely unidirectional techniques (top and bottom) do not importance sample the light emission and sensor sensitivity, respectively. Indeed, for example the technique at the top relies on randomly hitting a light source, without incorporating any information about the location of light sources in the scene.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a:solidFill>
                  <a:schemeClr val="tx1"/>
                </a:solidFill>
                <a:latin typeface="Arial" charset="0"/>
                <a:ea typeface="+mn-ea"/>
                <a:cs typeface="+mn-cs"/>
              </a:rPr>
              <a:t> All the bidirectional techniques, that is, those that involve connection of two sub-paths, are usually unable to importance sample the terms associated with the connection edge.</a:t>
            </a:r>
            <a:endParaRPr lang="en-US" sz="1200" b="0" kern="1200" dirty="0">
              <a:solidFill>
                <a:schemeClr val="tx1"/>
              </a:solidFill>
              <a:latin typeface="Arial" charset="0"/>
              <a:ea typeface="+mn-ea"/>
              <a:cs typeface="+mn-cs"/>
            </a:endParaRPr>
          </a:p>
          <a:p>
            <a:pPr>
              <a:buFont typeface="Arial" pitchFamily="34" charset="0"/>
              <a:buChar char="•"/>
            </a:pPr>
            <a:endParaRPr lang="en-US"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a:t> A fairly detailed account on the state of rendering in the VFX community is given in a recent </a:t>
            </a:r>
            <a:r>
              <a:rPr lang="en-US" baseline="0" dirty="0" err="1"/>
              <a:t>fxguide</a:t>
            </a:r>
            <a:r>
              <a:rPr lang="en-US" baseline="0" dirty="0"/>
              <a:t> article “The State of Rendering”.</a:t>
            </a:r>
          </a:p>
          <a:p>
            <a:pPr>
              <a:buFont typeface="Arial" pitchFamily="34" charset="0"/>
              <a:buChar char="•"/>
            </a:pPr>
            <a:r>
              <a:rPr lang="en-US" baseline="0" dirty="0"/>
              <a:t> They also mention that the Vertex Connection and Merging algorithm will be used in </a:t>
            </a:r>
            <a:r>
              <a:rPr lang="en-US" baseline="0" dirty="0" err="1"/>
              <a:t>PRMan</a:t>
            </a:r>
            <a:r>
              <a:rPr lang="en-US" baseline="0" dirty="0"/>
              <a:t> 19 (http://cgg.mff.cuni.cz/~jaroslav/papers/2012-vcm/index.htm).</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a:solidFill>
                  <a:schemeClr val="tx1"/>
                </a:solidFill>
                <a:latin typeface="Arial" charset="0"/>
                <a:ea typeface="+mn-ea"/>
                <a:cs typeface="+mn-cs"/>
              </a:rPr>
              <a:t> So</a:t>
            </a:r>
            <a:r>
              <a:rPr lang="en-US" sz="1200" b="0" kern="1200" baseline="0" dirty="0">
                <a:solidFill>
                  <a:schemeClr val="tx1"/>
                </a:solidFill>
                <a:latin typeface="Arial" charset="0"/>
                <a:ea typeface="+mn-ea"/>
                <a:cs typeface="+mn-cs"/>
              </a:rPr>
              <a:t> we have many different techniques, b</a:t>
            </a:r>
            <a:r>
              <a:rPr lang="en-US" sz="1200" b="0" kern="1200" dirty="0">
                <a:solidFill>
                  <a:schemeClr val="tx1"/>
                </a:solidFill>
                <a:latin typeface="Arial" charset="0"/>
                <a:ea typeface="+mn-ea"/>
                <a:cs typeface="+mn-cs"/>
              </a:rPr>
              <a:t>ut</a:t>
            </a:r>
            <a:r>
              <a:rPr lang="en-US" sz="1200" b="0" kern="1200" baseline="0" dirty="0">
                <a:solidFill>
                  <a:schemeClr val="tx1"/>
                </a:solidFill>
                <a:latin typeface="Arial" charset="0"/>
                <a:ea typeface="+mn-ea"/>
                <a:cs typeface="+mn-cs"/>
              </a:rPr>
              <a:t> none of them is able to importance sample all of the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a:solidFill>
                  <a:schemeClr val="tx1"/>
                </a:solidFill>
                <a:latin typeface="Arial" charset="0"/>
                <a:ea typeface="+mn-ea"/>
                <a:cs typeface="+mn-cs"/>
              </a:rPr>
              <a:t> But because each technique fails at importance sampling a different term of the contribution function, they have complementary strong points and weaknesses.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a:solidFill>
                  <a:schemeClr val="tx1"/>
                </a:solidFill>
                <a:latin typeface="Arial" charset="0"/>
                <a:ea typeface="+mn-ea"/>
                <a:cs typeface="+mn-cs"/>
              </a:rPr>
              <a:t> It is exactly for this reason that bidirectional path tracing is built around the idea of taking the best of each of the techniques by combining them together using Multiple Importance Sampling.</a:t>
            </a:r>
            <a:endParaRPr lang="en-US" sz="1200" b="0" kern="1200" dirty="0">
              <a:solidFill>
                <a:schemeClr val="tx1"/>
              </a:solidFill>
              <a:latin typeface="Arial" charset="0"/>
              <a:ea typeface="+mn-ea"/>
              <a:cs typeface="+mn-cs"/>
            </a:endParaRPr>
          </a:p>
          <a:p>
            <a:pPr>
              <a:buFont typeface="Arial" pitchFamily="34" charset="0"/>
              <a:buChar char="•"/>
            </a:pPr>
            <a:endParaRPr lang="en-US" sz="120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main idea of bidirectional path tracing is to use all of the sampling techniques</a:t>
            </a:r>
            <a:r>
              <a:rPr lang="en-US" baseline="0" dirty="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A basic implementation</a:t>
            </a:r>
            <a:r>
              <a:rPr lang="en-US" baseline="0" dirty="0"/>
              <a:t> of BPT samples two independent sub-path, one from the light source and another form the camera. </a:t>
            </a:r>
          </a:p>
          <a:p>
            <a:pPr>
              <a:buFont typeface="Arial" pitchFamily="34" charset="0"/>
              <a:buChar char="•"/>
            </a:pPr>
            <a:r>
              <a:rPr lang="en-US" baseline="0" dirty="0"/>
              <a:t> After that, the end points of these sub-paths are connected to generate a full 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Because the length of the camera and light sub-path is selected randomly, this procedure has a non-zero</a:t>
            </a:r>
            <a:r>
              <a:rPr lang="en-US" baseline="0" dirty="0"/>
              <a:t> probability for generating this exact same path in many different ways, all shown in the boxes at the bottom.</a:t>
            </a:r>
          </a:p>
          <a:p>
            <a:pPr marL="171450" indent="-171450">
              <a:buFont typeface="Arial" panose="020B0604020202020204" pitchFamily="34" charset="0"/>
              <a:buChar char="•"/>
            </a:pPr>
            <a:r>
              <a:rPr lang="en-US" baseline="0" dirty="0"/>
              <a:t>To evaluate the MIS weight of the generated path, we need to calculate the PDF of all these alternative sampling techniques, and plug them into the MIS formula.</a:t>
            </a:r>
          </a:p>
          <a:p>
            <a:pPr marL="171450" indent="-171450">
              <a:buFont typeface="Arial" panose="020B0604020202020204" pitchFamily="34" charset="0"/>
              <a:buChar char="•"/>
            </a:pPr>
            <a:r>
              <a:rPr lang="en-US" baseline="0" dirty="0"/>
              <a:t>This is fairly straightforward with the PDF formulas given earlier.</a:t>
            </a:r>
          </a:p>
          <a:p>
            <a:pPr marL="171450" indent="-171450">
              <a:buFont typeface="Arial" panose="020B0604020202020204" pitchFamily="34" charset="0"/>
              <a:buChar char="•"/>
            </a:pPr>
            <a:r>
              <a:rPr lang="en-US" baseline="0" dirty="0"/>
              <a:t>That’s really all for BPT – the basic idea is very simple.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72</a:t>
            </a:fld>
            <a:endParaRPr lang="en-US"/>
          </a:p>
        </p:txBody>
      </p:sp>
    </p:spTree>
    <p:extLst>
      <p:ext uri="{BB962C8B-B14F-4D97-AF65-F5344CB8AC3E}">
        <p14:creationId xmlns:p14="http://schemas.microsoft.com/office/powerpoint/2010/main" val="1049168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To speed up the calculation, in practice </a:t>
            </a:r>
            <a:r>
              <a:rPr lang="en-US" baseline="0" dirty="0"/>
              <a:t>each vertex from the first sub-path is connected to each vertex of the second sub-path.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This generates a full family of paths,</a:t>
            </a:r>
            <a:r>
              <a:rPr lang="en-US" baseline="0" dirty="0"/>
              <a:t> some of which are shown above.</a:t>
            </a:r>
          </a:p>
          <a:p>
            <a:pPr>
              <a:buFont typeface="Arial" pitchFamily="34" charset="0"/>
              <a:buChar char="•"/>
            </a:pPr>
            <a:r>
              <a:rPr lang="en-US" baseline="0" dirty="0"/>
              <a:t> Nonetheless, on a conceptual level, each of these paths is treated completely independently of all the other ones.</a:t>
            </a:r>
            <a:endParaRPr lang="en-US" dirty="0"/>
          </a:p>
          <a:p>
            <a:pPr>
              <a:buFont typeface="Arial" pitchFamily="34" charset="0"/>
              <a:buChar char="•"/>
            </a:pPr>
            <a:r>
              <a:rPr lang="en-US" dirty="0"/>
              <a:t> I really want to stress that this path reuse scheme is just an implementation detail</a:t>
            </a:r>
            <a:r>
              <a:rPr lang="en-US" baseline="0" dirty="0"/>
              <a:t>. It does improve the efficiency thanks to the reuse of the sub-paths, but does not contribute to the robustness of BPT in any way.</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83</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Bidirectional path tracing is much more robust than path tracing,</a:t>
            </a:r>
            <a:r>
              <a:rPr lang="en-US" baseline="0" dirty="0"/>
              <a:t> light tracing, or VPL rendering.</a:t>
            </a:r>
          </a:p>
          <a:p>
            <a:pPr>
              <a:buFont typeface="Arial" pitchFamily="34" charset="0"/>
              <a:buChar char="•"/>
            </a:pPr>
            <a:r>
              <a:rPr lang="en-US" baseline="0" dirty="0"/>
              <a:t> However, it still struggles with some lighting effects, the most common of which are the </a:t>
            </a:r>
            <a:r>
              <a:rPr lang="en-US" baseline="0" dirty="0" err="1"/>
              <a:t>specular</a:t>
            </a:r>
            <a:r>
              <a:rPr lang="en-US" baseline="0" dirty="0"/>
              <a:t>-diffuse-</a:t>
            </a:r>
            <a:r>
              <a:rPr lang="en-US" baseline="0" dirty="0" err="1"/>
              <a:t>specular</a:t>
            </a:r>
            <a:r>
              <a:rPr lang="en-US" baseline="0" dirty="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As usual,</a:t>
            </a:r>
            <a:r>
              <a:rPr lang="en-US" baseline="0" dirty="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a:t> To see this, consider the example on the slide. We have a pool (diffuse – D) filler with water (</a:t>
            </a:r>
            <a:r>
              <a:rPr lang="en-US" baseline="0" dirty="0" err="1"/>
              <a:t>specular</a:t>
            </a:r>
            <a:r>
              <a:rPr lang="en-US" baseline="0" dirty="0"/>
              <a:t> – S), a pinhole camera, and a small light source.</a:t>
            </a:r>
          </a:p>
          <a:p>
            <a:pPr>
              <a:buFont typeface="Arial" pitchFamily="34" charset="0"/>
              <a:buChar char="•"/>
            </a:pPr>
            <a:r>
              <a:rPr lang="en-US" baseline="0" dirty="0"/>
              <a:t> No path connections are possible because of the two </a:t>
            </a:r>
            <a:r>
              <a:rPr lang="en-US" baseline="0" dirty="0" err="1"/>
              <a:t>specular</a:t>
            </a:r>
            <a:r>
              <a:rPr lang="en-US" baseline="0" dirty="0"/>
              <a:t> vertices. Unidirectional sampling from the light source is not possible either because of the pinhole camera.</a:t>
            </a:r>
          </a:p>
          <a:p>
            <a:pPr>
              <a:buFont typeface="Arial" pitchFamily="34" charset="0"/>
              <a:buChar char="•"/>
            </a:pPr>
            <a:r>
              <a:rPr lang="en-US" baseline="0" dirty="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Nakreslit</a:t>
            </a:r>
            <a:r>
              <a:rPr lang="en-US" dirty="0"/>
              <a:t> model </a:t>
            </a:r>
            <a:r>
              <a:rPr lang="en-US" dirty="0" err="1"/>
              <a:t>senzoru</a:t>
            </a:r>
            <a:r>
              <a:rPr lang="en-US" dirty="0"/>
              <a:t> (pixel)</a:t>
            </a:r>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12</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To sample SDS effects efficiently, we need to look for alternatives to local path sampling.</a:t>
            </a:r>
          </a:p>
          <a:p>
            <a:pPr>
              <a:buFont typeface="Arial" pitchFamily="34" charset="0"/>
              <a:buChar char="•"/>
            </a:pPr>
            <a:r>
              <a:rPr lang="en-US" dirty="0"/>
              <a:t> One such alternative are</a:t>
            </a:r>
            <a:r>
              <a:rPr lang="en-US" baseline="0" dirty="0"/>
              <a:t> global path sampling techniques that sample a path as a whole, as opposed to incrementally vertex-by-vertex. This is for example the case of Metropolis light transport and other Markov Chain Monte Carlo techniques. The issue is that the Markov chain of path mutations needs to be initialized with some path, and this path has to be generated somehow – and we’re back to local path sampling.</a:t>
            </a:r>
          </a:p>
          <a:p>
            <a:pPr>
              <a:buFont typeface="Arial" pitchFamily="34" charset="0"/>
              <a:buChar char="•"/>
            </a:pPr>
            <a:r>
              <a:rPr lang="en-US" baseline="0" dirty="0"/>
              <a:t> We could also look for an entirely different solution of light transport, outside the classic path integral formulation. A popular example of this approach is photon mapping, which relies on density estimation.</a:t>
            </a:r>
          </a:p>
          <a:p>
            <a:pPr>
              <a:buFont typeface="Arial" pitchFamily="34" charset="0"/>
              <a:buChar char="•"/>
            </a:pPr>
            <a:r>
              <a:rPr lang="en-US" baseline="0" dirty="0"/>
              <a:t> However, photon mapping is fairly inefficient at some lighting effects (such as diffuse inter-reflections) which are very efficiently handled by the path sampling techniques in BPT.</a:t>
            </a:r>
          </a:p>
          <a:p>
            <a:pPr>
              <a:buFont typeface="Arial" pitchFamily="34" charset="0"/>
              <a:buChar char="•"/>
            </a:pPr>
            <a:r>
              <a:rPr lang="en-US" baseline="0" dirty="0"/>
              <a:t> So the vertex connection and merging algorithm reformulates photon mapping in the path integral framework, which enables a robust combination of photon mapping and BPT using Multiple Importance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86</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a:t> T</a:t>
            </a:r>
            <a:r>
              <a:rPr lang="en-US" baseline="0" dirty="0"/>
              <a:t>his example, we saw that </a:t>
            </a:r>
            <a:r>
              <a:rPr lang="en-US" baseline="0" dirty="0" err="1"/>
              <a:t>bidrectional</a:t>
            </a:r>
            <a:r>
              <a:rPr lang="en-US" baseline="0" dirty="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89</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vice versa for photon mapping.</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90</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using multiple</a:t>
            </a:r>
            <a:r>
              <a:rPr lang="en-US" baseline="0" dirty="0"/>
              <a:t> importance sampling to </a:t>
            </a:r>
            <a:r>
              <a:rPr lang="en-US" dirty="0"/>
              <a:t>combine</a:t>
            </a:r>
            <a:r>
              <a:rPr lang="en-US" baseline="0" dirty="0"/>
              <a:t> estimators from bidirectional path tracing and photon mapping, the </a:t>
            </a:r>
            <a:r>
              <a:rPr lang="en-US" dirty="0"/>
              <a:t>algorithm I will talk</a:t>
            </a:r>
            <a:r>
              <a:rPr lang="en-US" baseline="0" dirty="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91</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a:t>However, even though both</a:t>
            </a:r>
            <a:r>
              <a:rPr lang="en-US" baseline="0" dirty="0"/>
              <a:t> </a:t>
            </a:r>
            <a:r>
              <a:rPr lang="en-US" dirty="0"/>
              <a:t>methods have been published more than 15 years ago, neither a</a:t>
            </a:r>
            <a:r>
              <a:rPr lang="en-US" baseline="0" dirty="0"/>
              <a:t> rigorous analysis of their relative performance nor an</a:t>
            </a:r>
            <a:r>
              <a:rPr lang="en-US" dirty="0"/>
              <a:t> efficient</a:t>
            </a:r>
            <a:r>
              <a:rPr lang="en-US" baseline="0" dirty="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a:p>
          <a:p>
            <a:r>
              <a:rPr lang="en-US" baseline="0" dirty="0"/>
              <a:t>The first step toward combining these two methods is to put them in the same mathematical framework. We choose </a:t>
            </a:r>
            <a:r>
              <a:rPr lang="en-US" baseline="0" dirty="0" err="1"/>
              <a:t>Veach’s</a:t>
            </a:r>
            <a:r>
              <a:rPr lang="en-US" baseline="0" dirty="0"/>
              <a:t> path integral formulation of light transport, as it has a number of good properties and also because BPT is already naturally defined in this framework.</a:t>
            </a:r>
          </a:p>
          <a:p>
            <a:endParaRPr lang="en-US" baseline="0" dirty="0"/>
          </a:p>
          <a:p>
            <a:r>
              <a:rPr lang="en-US" baseline="0" dirty="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a:t>multiple importance sampling</a:t>
            </a:r>
            <a:r>
              <a:rPr lang="en-US" baseline="0" dirty="0"/>
              <a:t>.</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a:t>
            </a:r>
            <a:r>
              <a:rPr lang="en-US" baseline="0" dirty="0"/>
              <a:t> that we </a:t>
            </a:r>
            <a:r>
              <a:rPr lang="en-US" dirty="0"/>
              <a:t>have </a:t>
            </a:r>
            <a:r>
              <a:rPr lang="en-US" baseline="0" dirty="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But with so many ways to sample the same light transport path, a question naturally arises in the mind of the curious: </a:t>
            </a:r>
            <a:r>
              <a:rPr lang="en-US" b="1" baseline="0" dirty="0"/>
              <a:t>which technique is the most efficient for what types of paths?</a:t>
            </a:r>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93</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We have set up this test scene which is filled with </a:t>
            </a:r>
            <a:r>
              <a:rPr lang="en-US" baseline="0" dirty="0"/>
              <a:t>rare, forward scattering fog. </a:t>
            </a:r>
          </a:p>
          <a:p>
            <a:pPr marL="171450" indent="-171450">
              <a:buFont typeface="Arial" panose="020B0604020202020204" pitchFamily="34" charset="0"/>
              <a:buChar char="•"/>
            </a:pPr>
            <a:r>
              <a:rPr lang="en-US" baseline="0" dirty="0"/>
              <a:t>There are two spheres filled with a dense back-scattering medium.</a:t>
            </a:r>
          </a:p>
          <a:p>
            <a:pPr marL="171450" indent="-171450">
              <a:buFont typeface="Arial" panose="020B0604020202020204" pitchFamily="34" charset="0"/>
              <a:buChar char="•"/>
            </a:pPr>
            <a:r>
              <a:rPr lang="en-US" baseline="0" dirty="0"/>
              <a:t>And the scene is illuminated almost entirely by caustic lighting.</a:t>
            </a:r>
            <a:endParaRPr lang="cs-CZ" dirty="0"/>
          </a:p>
        </p:txBody>
      </p:sp>
    </p:spTree>
    <p:extLst>
      <p:ext uri="{BB962C8B-B14F-4D97-AF65-F5344CB8AC3E}">
        <p14:creationId xmlns:p14="http://schemas.microsoft.com/office/powerpoint/2010/main" val="1037538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For the algorithm comparison, we again consider only transport</a:t>
            </a:r>
            <a:r>
              <a:rPr lang="en-US" baseline="0" dirty="0"/>
              <a:t> in media.</a:t>
            </a:r>
            <a:endParaRPr lang="cs-CZ" dirty="0"/>
          </a:p>
        </p:txBody>
      </p:sp>
    </p:spTree>
    <p:extLst>
      <p:ext uri="{BB962C8B-B14F-4D97-AF65-F5344CB8AC3E}">
        <p14:creationId xmlns:p14="http://schemas.microsoft.com/office/powerpoint/2010/main" val="2966401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And here’s how</a:t>
            </a:r>
            <a:r>
              <a:rPr lang="en-US" baseline="0" dirty="0"/>
              <a:t> the previous work does.</a:t>
            </a:r>
            <a:endParaRPr lang="en-US" dirty="0"/>
          </a:p>
          <a:p>
            <a:pPr marL="171450" indent="-171450">
              <a:buFont typeface="Arial" panose="020B0604020202020204" pitchFamily="34" charset="0"/>
              <a:buChar char="•"/>
            </a:pPr>
            <a:r>
              <a:rPr lang="en-US" dirty="0"/>
              <a:t>The</a:t>
            </a:r>
            <a:r>
              <a:rPr lang="en-US" baseline="0" dirty="0"/>
              <a:t> point-point estimator, which is equivalent to volumetric photon mapping without ray marching, does a pretty good job at rendering the dense spheres but cannot handle the sparser fog.</a:t>
            </a:r>
          </a:p>
          <a:p>
            <a:pPr marL="171450" indent="-171450">
              <a:buFont typeface="Arial" panose="020B0604020202020204" pitchFamily="34" charset="0"/>
              <a:buChar char="•"/>
            </a:pPr>
            <a:r>
              <a:rPr lang="en-US" baseline="0" dirty="0"/>
              <a:t>The point-beam estimator, or the beam radiance estimate, does a much better job at rendering the fog, though it still fairly noisy as you can see in the inset.</a:t>
            </a:r>
          </a:p>
          <a:p>
            <a:pPr marL="171450" indent="-171450">
              <a:buFont typeface="Arial" panose="020B0604020202020204" pitchFamily="34" charset="0"/>
              <a:buChar char="•"/>
            </a:pPr>
            <a:r>
              <a:rPr lang="en-US" baseline="0" dirty="0"/>
              <a:t>The beam-beam estimator, or photon beams, provides excellent results for the fog, bug the spheres suffer from some nasty noisy artifacts.</a:t>
            </a:r>
          </a:p>
          <a:p>
            <a:pPr marL="171450" indent="-171450">
              <a:buFont typeface="Arial" panose="020B0604020202020204" pitchFamily="34" charset="0"/>
              <a:buChar char="•"/>
            </a:pPr>
            <a:r>
              <a:rPr lang="en-US" baseline="0" dirty="0" err="1"/>
              <a:t>Bidir</a:t>
            </a:r>
            <a:r>
              <a:rPr lang="en-US" baseline="0" dirty="0"/>
              <a:t> handles the fog quite well, though not as well as the photon beams. It produces bad artifacts in the dense spheres because much of the illumination there is essentially a reflected caustic.</a:t>
            </a:r>
          </a:p>
        </p:txBody>
      </p:sp>
    </p:spTree>
    <p:extLst>
      <p:ext uri="{BB962C8B-B14F-4D97-AF65-F5344CB8AC3E}">
        <p14:creationId xmlns:p14="http://schemas.microsoft.com/office/powerpoint/2010/main" val="18664815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O</a:t>
            </a:r>
            <a:r>
              <a:rPr lang="en-US" baseline="0" dirty="0"/>
              <a:t>ur algorithm is able to take the best from the individual techniques to produce a much cleaner image.</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A number of light</a:t>
            </a:r>
            <a:r>
              <a:rPr lang="en-US" baseline="0" dirty="0"/>
              <a:t> transport algorithms exist, such as path tracing (PT), bidirectional path tracing (BPT), photon mapping (PM), or Metropolis light transport (MLT); and there are many variants of these algorithms.</a:t>
            </a:r>
            <a:endParaRPr lang="en-US" dirty="0"/>
          </a:p>
          <a:p>
            <a:pPr>
              <a:buFont typeface="Arial" pitchFamily="34" charset="0"/>
              <a:buChar char="•"/>
            </a:pPr>
            <a:r>
              <a:rPr lang="en-US" dirty="0"/>
              <a:t> However, the single most pressing issue</a:t>
            </a:r>
            <a:r>
              <a:rPr lang="en-US" baseline="0" dirty="0"/>
              <a:t> with all of these solutions is that none of them really works for all practical scenes.</a:t>
            </a:r>
          </a:p>
          <a:p>
            <a:pPr>
              <a:buFont typeface="Arial" pitchFamily="34" charset="0"/>
              <a:buChar char="•"/>
            </a:pPr>
            <a:r>
              <a:rPr lang="en-US" baseline="0" dirty="0"/>
              <a:t> In other words, these solutions are not </a:t>
            </a:r>
            <a:r>
              <a:rPr lang="en-US" b="1" baseline="0" dirty="0"/>
              <a:t>robust</a:t>
            </a:r>
            <a:r>
              <a:rPr lang="en-US" b="0" baseline="0" dirty="0"/>
              <a:t> enough</a:t>
            </a:r>
            <a:r>
              <a:rPr lang="en-US" baseline="0" dirty="0"/>
              <a:t>.</a:t>
            </a:r>
          </a:p>
          <a:p>
            <a:pPr>
              <a:buFont typeface="Arial" pitchFamily="34" charset="0"/>
              <a:buChar char="•"/>
            </a:pPr>
            <a:r>
              <a:rPr lang="en-US" baseline="0" dirty="0"/>
              <a:t> Robustness of a statistical estimator (such as our rendering process) is defined by Wolframs </a:t>
            </a:r>
            <a:r>
              <a:rPr lang="en-US" baseline="0" dirty="0" err="1"/>
              <a:t>MathWorld</a:t>
            </a:r>
            <a:r>
              <a:rPr lang="en-US" baseline="0" dirty="0"/>
              <a:t> as follows: “</a:t>
            </a:r>
            <a:r>
              <a:rPr lang="en-US" i="1" dirty="0"/>
              <a:t>An estimation technique which is insensitive to small departures from the idealized assumptions which have been used to optimize the algorithm.”</a:t>
            </a:r>
            <a:endParaRPr lang="en-US" baseline="0" dirty="0"/>
          </a:p>
          <a:p>
            <a:pPr>
              <a:buFont typeface="Arial" pitchFamily="34" charset="0"/>
              <a:buChar char="•"/>
            </a:pPr>
            <a:r>
              <a:rPr lang="en-US" baseline="0" dirty="0"/>
              <a:t> In rendering, it means that a robust algorithm should be reasonably efficient for </a:t>
            </a:r>
            <a:r>
              <a:rPr lang="en-US" b="1" baseline="0" dirty="0"/>
              <a:t>any</a:t>
            </a:r>
            <a:r>
              <a:rPr lang="en-US" baseline="0" dirty="0"/>
              <a:t> input scene. The current light transport algorithms unfortunately do not exhibit this desirable feature.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Let’s go back to the results of the previous work</a:t>
            </a:r>
            <a:r>
              <a:rPr lang="en-US" baseline="0" dirty="0"/>
              <a:t> and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 and let’s start replacing it by the weighted contribution of the individual estimators to our combined</a:t>
            </a:r>
            <a:r>
              <a:rPr lang="en-US" baseline="0" dirty="0"/>
              <a:t> result</a:t>
            </a:r>
            <a:r>
              <a:rPr lang="en-US" dirty="0"/>
              <a:t>.</a:t>
            </a:r>
          </a:p>
          <a:p>
            <a:pPr marL="171450" indent="-171450">
              <a:buFont typeface="Arial" panose="020B0604020202020204" pitchFamily="34" charset="0"/>
              <a:buChar char="•"/>
            </a:pPr>
            <a:r>
              <a:rPr lang="en-US" dirty="0"/>
              <a:t>PP, PB, BB, BPT.</a:t>
            </a:r>
          </a:p>
          <a:p>
            <a:pPr marL="171450" indent="-171450">
              <a:buFont typeface="Arial" panose="020B0604020202020204" pitchFamily="34" charset="0"/>
              <a:buChar char="•"/>
            </a:pPr>
            <a:r>
              <a:rPr lang="en-US" baseline="0" dirty="0"/>
              <a:t>We see that most of the image is made up from the contributions from the point-beam and beam-beam estimators, where the point-beam takes care of rendering the dense, back-scattering spheres, and the beam-beam estimator renders the rarer fog. </a:t>
            </a:r>
          </a:p>
          <a:p>
            <a:pPr marL="171450" indent="-171450">
              <a:buFont typeface="Arial" panose="020B0604020202020204" pitchFamily="34" charset="0"/>
              <a:buChar char="•"/>
            </a:pPr>
            <a:r>
              <a:rPr lang="en-US" baseline="0" dirty="0"/>
              <a:t>Bidirectional path tracing contributes mostly the surface-to-medium transport, which is visible as the blue tint of the right sphere.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dirty="0">
                <a:solidFill>
                  <a:schemeClr val="tx1"/>
                </a:solidFill>
                <a:latin typeface="Arial" charset="0"/>
                <a:ea typeface="+mn-ea"/>
                <a:cs typeface="Arial" pitchFamily="34" charset="0"/>
              </a:rPr>
              <a:t> In the real world, light sources</a:t>
            </a:r>
            <a:r>
              <a:rPr lang="en-GB" sz="1200" kern="1200" baseline="0" dirty="0">
                <a:solidFill>
                  <a:schemeClr val="tx1"/>
                </a:solidFill>
                <a:latin typeface="Arial" charset="0"/>
                <a:ea typeface="+mn-ea"/>
                <a:cs typeface="Arial" pitchFamily="34" charset="0"/>
              </a:rPr>
              <a:t> emit light particles, which travel in space, reflect at objects or scatter in volumetric media (potentially multiple times) until they are absorbed.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a:solidFill>
                  <a:schemeClr val="tx1"/>
                </a:solidFill>
                <a:latin typeface="Arial" charset="0"/>
                <a:ea typeface="+mn-ea"/>
                <a:cs typeface="Arial" pitchFamily="34" charset="0"/>
              </a:rPr>
              <a:t> On their way, they might hit the sensor of the camera which will record the light contribution.</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a:solidFill>
                  <a:schemeClr val="tx1"/>
                </a:solidFill>
                <a:latin typeface="Arial" charset="0"/>
                <a:ea typeface="+mn-ea"/>
                <a:cs typeface="Arial" pitchFamily="34" charset="0"/>
              </a:rPr>
              <a:t> The light particles travel along trajectories that we call “light transport 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a:solidFill>
                  <a:schemeClr val="tx1"/>
                </a:solidFill>
                <a:latin typeface="Arial" charset="0"/>
                <a:ea typeface="+mn-ea"/>
                <a:cs typeface="Arial" pitchFamily="34" charset="0"/>
              </a:rPr>
              <a:t> In an environment consisting of surfaces and media with constant index of refraction, these paths are polylines whose vertices correspond to reflection at surfaces or scattering events in media, and the straight edges correspond to light travelling the in the space.</a:t>
            </a:r>
            <a:endParaRPr lang="en-GB" sz="1200" kern="1200" dirty="0">
              <a:solidFill>
                <a:schemeClr val="tx1"/>
              </a:solidFill>
              <a:latin typeface="Arial" charset="0"/>
              <a:ea typeface="+mn-ea"/>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The final response of the camera is due to</a:t>
            </a:r>
            <a:r>
              <a:rPr lang="en-US" baseline="0" dirty="0"/>
              <a:t> all the light particles – travelling over all possible paths – that hit the camera sensor during the shutter open period.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2915816" y="6243638"/>
            <a:ext cx="3384376" cy="457200"/>
          </a:xfrm>
        </p:spPr>
        <p:txBody>
          <a:bodyPr/>
          <a:lstStyle>
            <a:lvl1pPr>
              <a:defRPr/>
            </a:lvl1pPr>
          </a:lstStyle>
          <a:p>
            <a:pPr>
              <a:defRPr/>
            </a:pPr>
            <a:r>
              <a:rPr lang="en-US" altLang="en-US"/>
              <a:t>Advanced 3D Graphics (NPGR010) - J. Vorba 2020</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24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8928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2771800" y="6248400"/>
            <a:ext cx="3456384" cy="457200"/>
          </a:xfrm>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00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4372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16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4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918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575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40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72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7118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143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836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2771800" y="6243638"/>
            <a:ext cx="3456384" cy="457200"/>
          </a:xfrm>
        </p:spPr>
        <p:txBody>
          <a:bodyPr/>
          <a:lstStyle>
            <a:lvl1pPr>
              <a:defRPr/>
            </a:lvl1pPr>
          </a:lstStyle>
          <a:p>
            <a:pPr>
              <a:defRPr/>
            </a:pPr>
            <a:r>
              <a:rPr lang="en-US" altLang="en-US">
                <a:solidFill>
                  <a:prstClr val="black"/>
                </a:solidFill>
              </a:rPr>
              <a:t>Advanced 3D Graphics (NPGR010) - J. Vorba 2020</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5" name="Rectangle 5"/>
          <p:cNvSpPr>
            <a:spLocks noGrp="1" noChangeArrowheads="1"/>
          </p:cNvSpPr>
          <p:nvPr>
            <p:ph type="ftr" sz="quarter" idx="11"/>
          </p:nvPr>
        </p:nvSpPr>
        <p:spPr>
          <a:xfrm>
            <a:off x="1403648" y="6381328"/>
            <a:ext cx="6336704" cy="457200"/>
          </a:xfrm>
          <a:ln/>
        </p:spPr>
        <p:txBody>
          <a:bodyPr/>
          <a:lstStyle>
            <a:lvl1pPr>
              <a:defRPr sz="1100">
                <a:latin typeface="+mn-lt"/>
              </a:defRPr>
            </a:lvl1pPr>
          </a:lstStyle>
          <a:p>
            <a:pPr>
              <a:defRPr/>
            </a:pPr>
            <a:r>
              <a:rPr lang="en-US" altLang="en-US">
                <a:solidFill>
                  <a:prstClr val="black"/>
                </a:solidFill>
              </a:rPr>
              <a:t>Advanced 3D Graphics (NPGR010) - J. Vorba 2020</a:t>
            </a: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a:solidFill>
                  <a:prstClr val="black"/>
                </a:solidFill>
              </a:rPr>
              <a:t>Advanced 3D Graphics (NPGR010) - J. Vorba 2020</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18757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310278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2771800" y="6248400"/>
            <a:ext cx="345638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t>Advanced 3D Graphics (NPGR010) - J. Vorba 2020</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a:p>
        </p:txBody>
      </p:sp>
    </p:spTree>
    <p:extLst>
      <p:ext uri="{BB962C8B-B14F-4D97-AF65-F5344CB8AC3E}">
        <p14:creationId xmlns:p14="http://schemas.microsoft.com/office/powerpoint/2010/main" val="302373374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solidFill>
                  <a:prstClr val="black"/>
                </a:solidFill>
              </a:rPr>
              <a:t>Advanced 3D Graphics (NPGR010) - J. Vorba 2020</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irka@cgg.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61.xml"/><Relationship Id="rId7" Type="http://schemas.openxmlformats.org/officeDocument/2006/relationships/image" Target="../media/image102.png"/><Relationship Id="rId2" Type="http://schemas.openxmlformats.org/officeDocument/2006/relationships/slideLayout" Target="../slideLayouts/slideLayout32.xml"/><Relationship Id="rId1" Type="http://schemas.openxmlformats.org/officeDocument/2006/relationships/tags" Target="../tags/tag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5.png"/><Relationship Id="rId10" Type="http://schemas.openxmlformats.org/officeDocument/2006/relationships/image" Target="../media/image107.png"/><Relationship Id="rId4" Type="http://schemas.openxmlformats.org/officeDocument/2006/relationships/image" Target="../media/image100.png"/><Relationship Id="rId9" Type="http://schemas.openxmlformats.org/officeDocument/2006/relationships/image" Target="../media/image106.png"/></Relationships>
</file>

<file path=ppt/slides/_rels/slide101.xml.rels><?xml version="1.0" encoding="UTF-8" standalone="yes"?>
<Relationships xmlns="http://schemas.openxmlformats.org/package/2006/relationships"><Relationship Id="rId2" Type="http://schemas.openxmlformats.org/officeDocument/2006/relationships/hyperlink" Target="http://www.graphics.stanford.edu/papers/veach_thesi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png"/><Relationship Id="rId5" Type="http://schemas.openxmlformats.org/officeDocument/2006/relationships/image" Target="../media/image23.w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8.wmf"/><Relationship Id="rId18" Type="http://schemas.openxmlformats.org/officeDocument/2006/relationships/oleObject" Target="../embeddings/oleObject16.bin"/><Relationship Id="rId3" Type="http://schemas.openxmlformats.org/officeDocument/2006/relationships/notesSlide" Target="../notesSlides/notesSlide11.xml"/><Relationship Id="rId21" Type="http://schemas.openxmlformats.org/officeDocument/2006/relationships/image" Target="../media/image32.wmf"/><Relationship Id="rId7" Type="http://schemas.openxmlformats.org/officeDocument/2006/relationships/image" Target="../media/image25.wmf"/><Relationship Id="rId12" Type="http://schemas.openxmlformats.org/officeDocument/2006/relationships/oleObject" Target="../embeddings/oleObject13.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27.wmf"/><Relationship Id="rId5" Type="http://schemas.openxmlformats.org/officeDocument/2006/relationships/image" Target="../media/image24.wmf"/><Relationship Id="rId15" Type="http://schemas.openxmlformats.org/officeDocument/2006/relationships/image" Target="../media/image29.wmf"/><Relationship Id="rId10" Type="http://schemas.openxmlformats.org/officeDocument/2006/relationships/oleObject" Target="../embeddings/oleObject12.bin"/><Relationship Id="rId19" Type="http://schemas.openxmlformats.org/officeDocument/2006/relationships/image" Target="../media/image31.wmf"/><Relationship Id="rId4" Type="http://schemas.openxmlformats.org/officeDocument/2006/relationships/oleObject" Target="../embeddings/oleObject9.bin"/><Relationship Id="rId9" Type="http://schemas.openxmlformats.org/officeDocument/2006/relationships/image" Target="../media/image26.wmf"/><Relationship Id="rId1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7.wmf"/><Relationship Id="rId3" Type="http://schemas.openxmlformats.org/officeDocument/2006/relationships/notesSlide" Target="../notesSlides/notesSlide12.xml"/><Relationship Id="rId7" Type="http://schemas.openxmlformats.org/officeDocument/2006/relationships/image" Target="../media/image34.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5.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3.wmf"/><Relationship Id="rId5" Type="http://schemas.openxmlformats.org/officeDocument/2006/relationships/oleObject" Target="../embeddings/oleObject23.bin"/><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2.png"/><Relationship Id="rId5" Type="http://schemas.openxmlformats.org/officeDocument/2006/relationships/image" Target="../media/image38.wmf"/><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9.wmf"/><Relationship Id="rId4" Type="http://schemas.openxmlformats.org/officeDocument/2006/relationships/oleObject" Target="../embeddings/oleObject25.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9.wmf"/><Relationship Id="rId4"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8.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8.bin"/><Relationship Id="rId5" Type="http://schemas.openxmlformats.org/officeDocument/2006/relationships/image" Target="../media/image40.wmf"/><Relationship Id="rId4" Type="http://schemas.openxmlformats.org/officeDocument/2006/relationships/oleObject" Target="../embeddings/oleObject27.bin"/><Relationship Id="rId9" Type="http://schemas.openxmlformats.org/officeDocument/2006/relationships/image" Target="../media/image42.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39.wmf"/><Relationship Id="rId3" Type="http://schemas.openxmlformats.org/officeDocument/2006/relationships/notesSlide" Target="../notesSlides/notesSlide19.xml"/><Relationship Id="rId7" Type="http://schemas.openxmlformats.org/officeDocument/2006/relationships/image" Target="../media/image44.wmf"/><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1.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47.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45.wmf"/><Relationship Id="rId14" Type="http://schemas.openxmlformats.org/officeDocument/2006/relationships/oleObject" Target="../embeddings/oleObject35.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7.wmf"/><Relationship Id="rId4" Type="http://schemas.openxmlformats.org/officeDocument/2006/relationships/oleObject" Target="../embeddings/oleObject36.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0.wmf"/><Relationship Id="rId3" Type="http://schemas.openxmlformats.org/officeDocument/2006/relationships/notesSlide" Target="../notesSlides/notesSlide28.xml"/><Relationship Id="rId7" Type="http://schemas.openxmlformats.org/officeDocument/2006/relationships/image" Target="../media/image29.wmf"/><Relationship Id="rId12"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8.bin"/><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30.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0.wmf"/><Relationship Id="rId3" Type="http://schemas.openxmlformats.org/officeDocument/2006/relationships/notesSlide" Target="../notesSlides/notesSlide29.xml"/><Relationship Id="rId7" Type="http://schemas.openxmlformats.org/officeDocument/2006/relationships/image" Target="../media/image29.wmf"/><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3.bin"/><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30.w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54.wmf"/><Relationship Id="rId18" Type="http://schemas.openxmlformats.org/officeDocument/2006/relationships/oleObject" Target="../embeddings/oleObject54.bin"/><Relationship Id="rId3" Type="http://schemas.openxmlformats.org/officeDocument/2006/relationships/notesSlide" Target="../notesSlides/notesSlide30.xml"/><Relationship Id="rId21" Type="http://schemas.openxmlformats.org/officeDocument/2006/relationships/image" Target="../media/image49.wmf"/><Relationship Id="rId7" Type="http://schemas.openxmlformats.org/officeDocument/2006/relationships/image" Target="../media/image51.wmf"/><Relationship Id="rId12" Type="http://schemas.openxmlformats.org/officeDocument/2006/relationships/oleObject" Target="../embeddings/oleObject51.bin"/><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vmlDrawing" Target="../drawings/vmlDrawing18.vml"/><Relationship Id="rId6" Type="http://schemas.openxmlformats.org/officeDocument/2006/relationships/oleObject" Target="../embeddings/oleObject48.bin"/><Relationship Id="rId11" Type="http://schemas.openxmlformats.org/officeDocument/2006/relationships/image" Target="../media/image53.wmf"/><Relationship Id="rId5" Type="http://schemas.openxmlformats.org/officeDocument/2006/relationships/image" Target="../media/image48.wmf"/><Relationship Id="rId15" Type="http://schemas.openxmlformats.org/officeDocument/2006/relationships/image" Target="../media/image55.wmf"/><Relationship Id="rId23" Type="http://schemas.openxmlformats.org/officeDocument/2006/relationships/image" Target="../media/image50.wmf"/><Relationship Id="rId10" Type="http://schemas.openxmlformats.org/officeDocument/2006/relationships/oleObject" Target="../embeddings/oleObject50.bin"/><Relationship Id="rId19" Type="http://schemas.openxmlformats.org/officeDocument/2006/relationships/image" Target="../media/image30.wmf"/><Relationship Id="rId4" Type="http://schemas.openxmlformats.org/officeDocument/2006/relationships/oleObject" Target="../embeddings/oleObject47.bin"/><Relationship Id="rId9" Type="http://schemas.openxmlformats.org/officeDocument/2006/relationships/image" Target="../media/image52.wmf"/><Relationship Id="rId14" Type="http://schemas.openxmlformats.org/officeDocument/2006/relationships/oleObject" Target="../embeddings/oleObject52.bin"/><Relationship Id="rId22" Type="http://schemas.openxmlformats.org/officeDocument/2006/relationships/oleObject" Target="../embeddings/oleObject56.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54.wmf"/><Relationship Id="rId18" Type="http://schemas.openxmlformats.org/officeDocument/2006/relationships/oleObject" Target="../embeddings/oleObject64.bin"/><Relationship Id="rId3" Type="http://schemas.openxmlformats.org/officeDocument/2006/relationships/notesSlide" Target="../notesSlides/notesSlide31.xml"/><Relationship Id="rId21" Type="http://schemas.openxmlformats.org/officeDocument/2006/relationships/image" Target="../media/image49.wmf"/><Relationship Id="rId7" Type="http://schemas.openxmlformats.org/officeDocument/2006/relationships/image" Target="../media/image51.wmf"/><Relationship Id="rId12" Type="http://schemas.openxmlformats.org/officeDocument/2006/relationships/oleObject" Target="../embeddings/oleObject61.bin"/><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19.vml"/><Relationship Id="rId6" Type="http://schemas.openxmlformats.org/officeDocument/2006/relationships/oleObject" Target="../embeddings/oleObject58.bin"/><Relationship Id="rId11" Type="http://schemas.openxmlformats.org/officeDocument/2006/relationships/image" Target="../media/image57.wmf"/><Relationship Id="rId5" Type="http://schemas.openxmlformats.org/officeDocument/2006/relationships/image" Target="../media/image48.wmf"/><Relationship Id="rId15" Type="http://schemas.openxmlformats.org/officeDocument/2006/relationships/image" Target="../media/image55.wmf"/><Relationship Id="rId23" Type="http://schemas.openxmlformats.org/officeDocument/2006/relationships/image" Target="../media/image50.wmf"/><Relationship Id="rId10" Type="http://schemas.openxmlformats.org/officeDocument/2006/relationships/oleObject" Target="../embeddings/oleObject60.bin"/><Relationship Id="rId19" Type="http://schemas.openxmlformats.org/officeDocument/2006/relationships/image" Target="../media/image30.wmf"/><Relationship Id="rId4" Type="http://schemas.openxmlformats.org/officeDocument/2006/relationships/oleObject" Target="../embeddings/oleObject57.bin"/><Relationship Id="rId9" Type="http://schemas.openxmlformats.org/officeDocument/2006/relationships/image" Target="../media/image56.wmf"/><Relationship Id="rId14" Type="http://schemas.openxmlformats.org/officeDocument/2006/relationships/oleObject" Target="../embeddings/oleObject62.bin"/><Relationship Id="rId22" Type="http://schemas.openxmlformats.org/officeDocument/2006/relationships/oleObject" Target="../embeddings/oleObject66.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36.wmf"/><Relationship Id="rId3" Type="http://schemas.openxmlformats.org/officeDocument/2006/relationships/notesSlide" Target="../notesSlides/notesSlide33.xml"/><Relationship Id="rId7" Type="http://schemas.openxmlformats.org/officeDocument/2006/relationships/image" Target="../media/image33.wmf"/><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8.bin"/><Relationship Id="rId11" Type="http://schemas.openxmlformats.org/officeDocument/2006/relationships/image" Target="../media/image35.wmf"/><Relationship Id="rId5" Type="http://schemas.openxmlformats.org/officeDocument/2006/relationships/image" Target="../media/image58.wmf"/><Relationship Id="rId15" Type="http://schemas.openxmlformats.org/officeDocument/2006/relationships/image" Target="../media/image5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34.wmf"/><Relationship Id="rId14" Type="http://schemas.openxmlformats.org/officeDocument/2006/relationships/oleObject" Target="../embeddings/oleObject72.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62.wmf"/><Relationship Id="rId18" Type="http://schemas.openxmlformats.org/officeDocument/2006/relationships/oleObject" Target="../embeddings/oleObject80.bin"/><Relationship Id="rId3" Type="http://schemas.openxmlformats.org/officeDocument/2006/relationships/notesSlide" Target="../notesSlides/notesSlide34.xml"/><Relationship Id="rId21" Type="http://schemas.openxmlformats.org/officeDocument/2006/relationships/image" Target="../media/image32.wmf"/><Relationship Id="rId7" Type="http://schemas.openxmlformats.org/officeDocument/2006/relationships/image" Target="../media/image47.wmf"/><Relationship Id="rId12" Type="http://schemas.openxmlformats.org/officeDocument/2006/relationships/oleObject" Target="../embeddings/oleObject77.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79.bin"/><Relationship Id="rId20" Type="http://schemas.openxmlformats.org/officeDocument/2006/relationships/oleObject" Target="../embeddings/oleObject81.bin"/><Relationship Id="rId1" Type="http://schemas.openxmlformats.org/officeDocument/2006/relationships/vmlDrawing" Target="../drawings/vmlDrawing21.vml"/><Relationship Id="rId6" Type="http://schemas.openxmlformats.org/officeDocument/2006/relationships/oleObject" Target="../embeddings/oleObject74.bin"/><Relationship Id="rId11" Type="http://schemas.openxmlformats.org/officeDocument/2006/relationships/image" Target="../media/image61.wmf"/><Relationship Id="rId5" Type="http://schemas.openxmlformats.org/officeDocument/2006/relationships/image" Target="../media/image39.wmf"/><Relationship Id="rId15" Type="http://schemas.openxmlformats.org/officeDocument/2006/relationships/image" Target="../media/image29.wmf"/><Relationship Id="rId10" Type="http://schemas.openxmlformats.org/officeDocument/2006/relationships/oleObject" Target="../embeddings/oleObject76.bin"/><Relationship Id="rId19" Type="http://schemas.openxmlformats.org/officeDocument/2006/relationships/image" Target="../media/image31.wmf"/><Relationship Id="rId4" Type="http://schemas.openxmlformats.org/officeDocument/2006/relationships/oleObject" Target="../embeddings/oleObject73.bin"/><Relationship Id="rId9" Type="http://schemas.openxmlformats.org/officeDocument/2006/relationships/image" Target="../media/image60.wmf"/><Relationship Id="rId14" Type="http://schemas.openxmlformats.org/officeDocument/2006/relationships/oleObject" Target="../embeddings/oleObject78.bin"/></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image" Target="../media/image67.png"/><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3.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65.wmf"/></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oleObject" Target="../embeddings/oleObject86.bin"/><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69.wmf"/><Relationship Id="rId11" Type="http://schemas.openxmlformats.org/officeDocument/2006/relationships/image" Target="../media/image64.wmf"/><Relationship Id="rId5" Type="http://schemas.openxmlformats.org/officeDocument/2006/relationships/oleObject" Target="../embeddings/oleObject87.bin"/><Relationship Id="rId10" Type="http://schemas.openxmlformats.org/officeDocument/2006/relationships/oleObject" Target="../embeddings/oleObject89.bin"/><Relationship Id="rId4" Type="http://schemas.openxmlformats.org/officeDocument/2006/relationships/image" Target="../media/image68.wmf"/><Relationship Id="rId9" Type="http://schemas.openxmlformats.org/officeDocument/2006/relationships/image" Target="../media/image63.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7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hyperlink" Target="https://www.nvidia.com/en-us/geforce/news/geforce-gtx-ray-tracing-coming-soon/?ncid=afm-chs-44270&amp;ranMID=44270&amp;ranEAID=a1LgFw09t88&amp;ranSiteID=a1LgFw09t88-G_WQfH06vL5.Z_HqijvPiA"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hyperlink" Target="https://www.youtube.com/watch?v=CuoER1DwYL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55.xml"/><Relationship Id="rId16" Type="http://schemas.openxmlformats.org/officeDocument/2006/relationships/image" Target="../media/image95.png"/><Relationship Id="rId1" Type="http://schemas.openxmlformats.org/officeDocument/2006/relationships/slideLayout" Target="../slideLayouts/slideLayout4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2.xml"/><Relationship Id="rId1" Type="http://schemas.openxmlformats.org/officeDocument/2006/relationships/tags" Target="../tags/tag1.xml"/><Relationship Id="rId4" Type="http://schemas.openxmlformats.org/officeDocument/2006/relationships/image" Target="../media/image98.png"/></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03.png"/><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32.xml"/><Relationship Id="rId6" Type="http://schemas.openxmlformats.org/officeDocument/2006/relationships/image" Target="../media/image100.png"/><Relationship Id="rId5" Type="http://schemas.openxmlformats.org/officeDocument/2006/relationships/image" Target="../media/image101.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32384"/>
            <a:ext cx="8229600" cy="1752600"/>
          </a:xfrm>
        </p:spPr>
        <p:txBody>
          <a:bodyPr/>
          <a:lstStyle/>
          <a:p>
            <a:pPr eaLnBrk="1" hangingPunct="1"/>
            <a:r>
              <a:rPr lang="en-US" sz="2400" b="1" dirty="0"/>
              <a:t>Advanced 3D graphics for movies and games (NPGR010)</a:t>
            </a:r>
            <a:br>
              <a:rPr lang="en-US" sz="2400" b="1" dirty="0"/>
            </a:br>
            <a:br>
              <a:rPr lang="en-US" sz="2400" b="1" dirty="0"/>
            </a:br>
            <a:r>
              <a:rPr lang="en-US" sz="2400" b="1" dirty="0"/>
              <a:t>	</a:t>
            </a:r>
            <a:r>
              <a:rPr lang="cs-CZ" sz="2400" b="1" dirty="0"/>
              <a:t> –</a:t>
            </a:r>
            <a:r>
              <a:rPr lang="en-US" sz="2400" b="1" dirty="0"/>
              <a:t> Bidirectional path tracing</a:t>
            </a:r>
            <a:endParaRPr lang="cs-CZ" sz="2400" b="1" dirty="0"/>
          </a:p>
        </p:txBody>
      </p:sp>
      <p:sp>
        <p:nvSpPr>
          <p:cNvPr id="18435" name="Rectangle 3"/>
          <p:cNvSpPr>
            <a:spLocks noGrp="1" noChangeArrowheads="1"/>
          </p:cNvSpPr>
          <p:nvPr>
            <p:ph type="subTitle" idx="1"/>
          </p:nvPr>
        </p:nvSpPr>
        <p:spPr>
          <a:xfrm>
            <a:off x="1981200" y="3962400"/>
            <a:ext cx="6553200" cy="2130896"/>
          </a:xfrm>
        </p:spPr>
        <p:txBody>
          <a:bodyPr/>
          <a:lstStyle/>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Georgia"/>
                <a:ea typeface="+mn-ea"/>
                <a:cs typeface="+mn-cs"/>
              </a:rPr>
              <a:t>Ji</a:t>
            </a:r>
            <a:r>
              <a:rPr kumimoji="0" lang="cs-CZ" sz="1800" b="0" i="0" u="none" strike="noStrike" kern="0" cap="none" spc="0" normalizeH="0" baseline="0" noProof="0" dirty="0">
                <a:ln>
                  <a:noFill/>
                </a:ln>
                <a:solidFill>
                  <a:prstClr val="black"/>
                </a:solidFill>
                <a:effectLst/>
                <a:uLnTx/>
                <a:uFillTx/>
                <a:latin typeface="Georgia"/>
                <a:ea typeface="+mn-ea"/>
                <a:cs typeface="+mn-cs"/>
              </a:rPr>
              <a:t>ří Vorba, MFF UK/</a:t>
            </a:r>
            <a:r>
              <a:rPr kumimoji="0" lang="cs-CZ" sz="1800" b="0" i="0" u="none" strike="noStrike" kern="0" cap="none" spc="0" normalizeH="0" baseline="0" noProof="0" dirty="0" err="1">
                <a:ln>
                  <a:noFill/>
                </a:ln>
                <a:solidFill>
                  <a:prstClr val="black"/>
                </a:solidFill>
                <a:effectLst/>
                <a:uLnTx/>
                <a:uFillTx/>
                <a:latin typeface="Georgia"/>
                <a:ea typeface="+mn-ea"/>
                <a:cs typeface="+mn-cs"/>
              </a:rPr>
              <a:t>Weta</a:t>
            </a:r>
            <a:r>
              <a:rPr kumimoji="0" lang="cs-CZ" sz="1800" b="0" i="0" u="none" strike="noStrike" kern="0" cap="none" spc="0" normalizeH="0" baseline="0" noProof="0" dirty="0">
                <a:ln>
                  <a:noFill/>
                </a:ln>
                <a:solidFill>
                  <a:prstClr val="black"/>
                </a:solidFill>
                <a:effectLst/>
                <a:uLnTx/>
                <a:uFillTx/>
                <a:latin typeface="Georgia"/>
                <a:ea typeface="+mn-ea"/>
                <a:cs typeface="+mn-cs"/>
              </a:rPr>
              <a:t> Digital</a:t>
            </a: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1800" b="0" i="0" u="none" strike="noStrike" kern="0" cap="none" spc="0" normalizeH="0" baseline="0" noProof="0" dirty="0">
                <a:ln>
                  <a:noFill/>
                </a:ln>
                <a:solidFill>
                  <a:prstClr val="black"/>
                </a:solidFill>
                <a:effectLst/>
                <a:uLnTx/>
                <a:uFillTx/>
                <a:latin typeface="Georgia"/>
                <a:ea typeface="+mn-ea"/>
                <a:cs typeface="+mn-cs"/>
                <a:hlinkClick r:id="rId2"/>
              </a:rPr>
              <a:t>jirka@cgg.mff.cuni.cz</a:t>
            </a:r>
            <a:br>
              <a:rPr kumimoji="0" lang="cs-CZ" sz="1800" b="0" i="0" u="none" strike="noStrike" kern="0" cap="none" spc="0" normalizeH="0" baseline="0" noProof="0" dirty="0">
                <a:ln>
                  <a:noFill/>
                </a:ln>
                <a:solidFill>
                  <a:prstClr val="black"/>
                </a:solidFill>
                <a:effectLst/>
                <a:uLnTx/>
                <a:uFillTx/>
                <a:latin typeface="Georgia"/>
                <a:ea typeface="+mn-ea"/>
                <a:cs typeface="+mn-cs"/>
              </a:rPr>
            </a:br>
            <a:endParaRPr kumimoji="0" lang="cs-CZ" sz="1800" b="0" i="0" u="none" strike="noStrike" kern="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1400" b="0" i="0" u="none" strike="noStrike" kern="0" cap="none" spc="0" normalizeH="0" baseline="0" noProof="0" dirty="0" err="1">
                <a:ln>
                  <a:noFill/>
                </a:ln>
                <a:solidFill>
                  <a:prstClr val="black"/>
                </a:solidFill>
                <a:effectLst/>
                <a:uLnTx/>
                <a:uFillTx/>
                <a:latin typeface="Georgia"/>
                <a:ea typeface="+mn-ea"/>
                <a:cs typeface="+mn-cs"/>
              </a:rPr>
              <a:t>Slides</a:t>
            </a:r>
            <a:r>
              <a:rPr kumimoji="0" lang="cs-CZ" sz="1400" b="0" i="0" u="none" strike="noStrike" kern="0" cap="none" spc="0" normalizeH="0" baseline="0" noProof="0" dirty="0">
                <a:ln>
                  <a:noFill/>
                </a:ln>
                <a:solidFill>
                  <a:prstClr val="black"/>
                </a:solidFill>
                <a:effectLst/>
                <a:uLnTx/>
                <a:uFillTx/>
                <a:latin typeface="Georgia"/>
                <a:ea typeface="+mn-ea"/>
                <a:cs typeface="+mn-cs"/>
              </a:rPr>
              <a:t> </a:t>
            </a:r>
            <a:r>
              <a:rPr kumimoji="0" lang="en-US" sz="1400" b="0" i="0" u="none" strike="noStrike" kern="0" cap="none" spc="0" normalizeH="0" baseline="0" noProof="0" dirty="0">
                <a:ln>
                  <a:noFill/>
                </a:ln>
                <a:solidFill>
                  <a:prstClr val="black"/>
                </a:solidFill>
                <a:effectLst/>
                <a:uLnTx/>
                <a:uFillTx/>
                <a:latin typeface="Georgia"/>
                <a:ea typeface="+mn-ea"/>
                <a:cs typeface="+mn-cs"/>
              </a:rPr>
              <a:t>by</a:t>
            </a:r>
            <a:r>
              <a:rPr kumimoji="0" lang="cs-CZ" sz="1400" b="0" i="0" u="none" strike="noStrike" kern="0" cap="none" spc="0" normalizeH="0" baseline="0" noProof="0" dirty="0">
                <a:ln>
                  <a:noFill/>
                </a:ln>
                <a:solidFill>
                  <a:prstClr val="black"/>
                </a:solidFill>
                <a:effectLst/>
                <a:uLnTx/>
                <a:uFillTx/>
                <a:latin typeface="Georgia"/>
                <a:ea typeface="+mn-ea"/>
                <a:cs typeface="+mn-cs"/>
              </a:rPr>
              <a:t> prof. Jaroslav </a:t>
            </a:r>
            <a:r>
              <a:rPr kumimoji="0" lang="cs-CZ" sz="1400" b="0" i="0" u="none" strike="noStrike" kern="0" cap="none" spc="0" normalizeH="0" baseline="0" noProof="0" dirty="0" err="1">
                <a:ln>
                  <a:noFill/>
                </a:ln>
                <a:solidFill>
                  <a:prstClr val="black"/>
                </a:solidFill>
                <a:effectLst/>
                <a:uLnTx/>
                <a:uFillTx/>
                <a:latin typeface="Georgia"/>
                <a:ea typeface="+mn-ea"/>
                <a:cs typeface="+mn-cs"/>
              </a:rPr>
              <a:t>Křiváne</a:t>
            </a:r>
            <a:r>
              <a:rPr kumimoji="0" lang="en-US" sz="1400" b="0" i="0" u="none" strike="noStrike" kern="0" cap="none" spc="0" normalizeH="0" baseline="0" noProof="0" dirty="0">
                <a:ln>
                  <a:noFill/>
                </a:ln>
                <a:solidFill>
                  <a:prstClr val="black"/>
                </a:solidFill>
                <a:effectLst/>
                <a:uLnTx/>
                <a:uFillTx/>
                <a:latin typeface="Georgia"/>
                <a:ea typeface="+mn-ea"/>
                <a:cs typeface="+mn-cs"/>
              </a:rPr>
              <a:t>k</a:t>
            </a:r>
          </a:p>
          <a:p>
            <a:pPr eaLnBrk="1" hangingPunct="1"/>
            <a:endParaRPr lang="cs-CZ"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p:txBody>
          <a:bodyPr/>
          <a:lstStyle/>
          <a:p>
            <a:r>
              <a:rPr lang="en-US" b="1" dirty="0"/>
              <a:t>Measurement equation</a:t>
            </a:r>
            <a:br>
              <a:rPr lang="cs-CZ" b="1" dirty="0"/>
            </a:br>
            <a:br>
              <a:rPr lang="cs-CZ" b="1" dirty="0"/>
            </a:br>
            <a:endParaRPr lang="en-US" b="1" dirty="0"/>
          </a:p>
        </p:txBody>
      </p:sp>
      <p:sp>
        <p:nvSpPr>
          <p:cNvPr id="173059" name="Rectangle 3"/>
          <p:cNvSpPr>
            <a:spLocks noGrp="1" noChangeArrowheads="1"/>
          </p:cNvSpPr>
          <p:nvPr>
            <p:ph type="subTitle" idx="1"/>
          </p:nvPr>
        </p:nvSpPr>
        <p:spPr>
          <a:xfrm>
            <a:off x="1908175" y="4005263"/>
            <a:ext cx="6553200" cy="1752600"/>
          </a:xfrm>
        </p:spPr>
        <p:txBody>
          <a:bodyPr/>
          <a:lstStyle/>
          <a:p>
            <a:endParaRPr lang="cs-CZ"/>
          </a:p>
        </p:txBody>
      </p:sp>
    </p:spTree>
    <p:extLst>
      <p:ext uri="{BB962C8B-B14F-4D97-AF65-F5344CB8AC3E}">
        <p14:creationId xmlns:p14="http://schemas.microsoft.com/office/powerpoint/2010/main" val="31850203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755576"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Point-Point 3D</a:t>
            </a:r>
          </a:p>
        </p:txBody>
      </p:sp>
      <p:sp>
        <p:nvSpPr>
          <p:cNvPr id="20" name="Nadpis 6"/>
          <p:cNvSpPr txBox="1">
            <a:spLocks/>
          </p:cNvSpPr>
          <p:nvPr/>
        </p:nvSpPr>
        <p:spPr bwMode="auto">
          <a:xfrm rot="16200000">
            <a:off x="-2811290" y="2859085"/>
            <a:ext cx="6858002" cy="113982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a:solidFill>
                  <a:srgbClr val="FFC000"/>
                </a:solidFill>
                <a:effectLst>
                  <a:outerShdw blurRad="38100" dist="38100" dir="2700000" algn="tl">
                    <a:srgbClr val="000000">
                      <a:alpha val="43137"/>
                    </a:srgbClr>
                  </a:outerShdw>
                </a:effectLst>
              </a:rPr>
              <a:t>Weighted contributions</a:t>
            </a:r>
            <a:endParaRPr lang="cs-CZ" b="0" kern="0" dirty="0">
              <a:solidFill>
                <a:prstClr val="white">
                  <a:lumMod val="95000"/>
                </a:prstClr>
              </a:solidFill>
              <a:effectLst>
                <a:outerShdw blurRad="38100" dist="38100" dir="2700000" algn="tl">
                  <a:srgbClr val="000000">
                    <a:alpha val="43137"/>
                  </a:srgbClr>
                </a:outerShdw>
              </a:effectLst>
            </a:endParaRPr>
          </a:p>
        </p:txBody>
      </p:sp>
      <p:pic>
        <p:nvPicPr>
          <p:cNvPr id="2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9091" b="7273"/>
          <a:stretch/>
        </p:blipFill>
        <p:spPr bwMode="auto">
          <a:xfrm>
            <a:off x="4859592"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Point-Beam 2D</a:t>
            </a:r>
          </a:p>
        </p:txBody>
      </p:sp>
      <p:pic>
        <p:nvPicPr>
          <p:cNvPr id="23"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9091" b="7273"/>
          <a:stretch/>
        </p:blipFill>
        <p:spPr bwMode="auto">
          <a:xfrm>
            <a:off x="755576"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9091" b="7273"/>
          <a:stretch/>
        </p:blipFill>
        <p:spPr bwMode="auto">
          <a:xfrm>
            <a:off x="4859592"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Bidirectional PT</a:t>
            </a:r>
          </a:p>
        </p:txBody>
      </p:sp>
      <p:sp>
        <p:nvSpPr>
          <p:cNvPr id="2" name="Footer Placeholder 1">
            <a:extLst>
              <a:ext uri="{FF2B5EF4-FFF2-40B4-BE49-F238E27FC236}">
                <a16:creationId xmlns:a16="http://schemas.microsoft.com/office/drawing/2014/main" id="{EF3CC356-A191-4F77-80D8-F6054B2B6DF1}"/>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22921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a:lstStyle/>
          <a:p>
            <a:r>
              <a:rPr lang="en-US" b="1" dirty="0"/>
              <a:t>Literature</a:t>
            </a:r>
            <a:endParaRPr lang="cs-CZ" b="1" dirty="0">
              <a:latin typeface="Arial CE" charset="-18"/>
            </a:endParaRPr>
          </a:p>
        </p:txBody>
      </p:sp>
      <p:sp>
        <p:nvSpPr>
          <p:cNvPr id="25603" name="Rectangle 3"/>
          <p:cNvSpPr>
            <a:spLocks noChangeArrowheads="1"/>
          </p:cNvSpPr>
          <p:nvPr/>
        </p:nvSpPr>
        <p:spPr bwMode="auto">
          <a:xfrm>
            <a:off x="381000" y="1676400"/>
            <a:ext cx="8382000" cy="4876800"/>
          </a:xfrm>
          <a:prstGeom prst="rect">
            <a:avLst/>
          </a:prstGeom>
          <a:noFill/>
          <a:ln w="12700">
            <a:noFill/>
            <a:miter lim="800000"/>
            <a:headEnd/>
            <a:tailEnd/>
          </a:ln>
        </p:spPr>
        <p:txBody>
          <a:bodyPr lIns="90488" tIns="44450" rIns="90488" bIns="44450"/>
          <a:lstStyle/>
          <a:p>
            <a:pPr marL="342900" indent="-342900">
              <a:spcBef>
                <a:spcPct val="50000"/>
              </a:spcBef>
            </a:pPr>
            <a:r>
              <a:rPr lang="cs-CZ" sz="3200" dirty="0">
                <a:latin typeface="Times New Roman" pitchFamily="18" charset="0"/>
              </a:rPr>
              <a:t>	</a:t>
            </a:r>
            <a:r>
              <a:rPr lang="cs-CZ" sz="3200" b="1" dirty="0">
                <a:latin typeface="Times New Roman" pitchFamily="18" charset="0"/>
              </a:rPr>
              <a:t>E. </a:t>
            </a:r>
            <a:r>
              <a:rPr lang="en-US" sz="3200" b="1" dirty="0" err="1">
                <a:latin typeface="Times New Roman" pitchFamily="18" charset="0"/>
              </a:rPr>
              <a:t>Veach</a:t>
            </a:r>
            <a:r>
              <a:rPr lang="cs-CZ" sz="3200" dirty="0">
                <a:latin typeface="Times New Roman" pitchFamily="18" charset="0"/>
              </a:rPr>
              <a:t>: </a:t>
            </a:r>
            <a:r>
              <a:rPr lang="en-US" sz="3200" dirty="0">
                <a:latin typeface="Times New Roman" pitchFamily="18" charset="0"/>
              </a:rPr>
              <a:t>Robust Monte Carlo methods for light transport simulation</a:t>
            </a:r>
            <a:r>
              <a:rPr lang="cs-CZ" sz="3200" dirty="0">
                <a:latin typeface="Times New Roman" pitchFamily="18" charset="0"/>
              </a:rPr>
              <a:t>, PhD thesis, </a:t>
            </a:r>
            <a:r>
              <a:rPr lang="en-US" sz="3200" dirty="0">
                <a:latin typeface="Times New Roman" pitchFamily="18" charset="0"/>
              </a:rPr>
              <a:t>Stanford University</a:t>
            </a:r>
            <a:r>
              <a:rPr lang="cs-CZ" sz="3200" dirty="0">
                <a:latin typeface="Times New Roman" pitchFamily="18" charset="0"/>
              </a:rPr>
              <a:t>, </a:t>
            </a:r>
            <a:r>
              <a:rPr lang="en-US" sz="3200" dirty="0">
                <a:latin typeface="Times New Roman" pitchFamily="18" charset="0"/>
              </a:rPr>
              <a:t>1997, pp. 219-230,  297-317</a:t>
            </a:r>
            <a:br>
              <a:rPr lang="en-US" sz="3200" dirty="0">
                <a:latin typeface="Times New Roman" pitchFamily="18" charset="0"/>
              </a:rPr>
            </a:br>
            <a:r>
              <a:rPr lang="en-US" dirty="0">
                <a:latin typeface="Times New Roman" pitchFamily="18" charset="0"/>
                <a:hlinkClick r:id="rId2"/>
              </a:rPr>
              <a:t>http://www.graphics.stanford.edu/papers/veach_thesis/</a:t>
            </a:r>
            <a:endParaRPr lang="en-US" dirty="0">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607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equation</a:t>
            </a:r>
          </a:p>
        </p:txBody>
      </p:sp>
      <p:sp>
        <p:nvSpPr>
          <p:cNvPr id="3" name="Content Placeholder 2"/>
          <p:cNvSpPr>
            <a:spLocks noGrp="1"/>
          </p:cNvSpPr>
          <p:nvPr>
            <p:ph idx="1"/>
          </p:nvPr>
        </p:nvSpPr>
        <p:spPr/>
        <p:txBody>
          <a:bodyPr/>
          <a:lstStyle/>
          <a:p>
            <a:r>
              <a:rPr lang="en-US" dirty="0"/>
              <a:t>Rendering equation enables evaluating radiance at isolated points in the scene</a:t>
            </a:r>
            <a:endParaRPr lang="cs-CZ" dirty="0"/>
          </a:p>
          <a:p>
            <a:endParaRPr lang="en-US" dirty="0"/>
          </a:p>
          <a:p>
            <a:r>
              <a:rPr lang="en-US" dirty="0"/>
              <a:t>But in fact, we are interested in </a:t>
            </a:r>
            <a:r>
              <a:rPr lang="en-US" b="1" dirty="0"/>
              <a:t>average radiance</a:t>
            </a:r>
            <a:r>
              <a:rPr lang="en-US" dirty="0"/>
              <a:t> over a pixel</a:t>
            </a:r>
            <a:r>
              <a:rPr lang="cs-CZ" dirty="0"/>
              <a:t>: </a:t>
            </a:r>
            <a:r>
              <a:rPr lang="en-US" dirty="0"/>
              <a:t>an </a:t>
            </a:r>
            <a:r>
              <a:rPr lang="en-US" b="1" dirty="0"/>
              <a:t>integral</a:t>
            </a:r>
            <a:r>
              <a:rPr lang="en-US" dirty="0"/>
              <a:t>, again?!</a:t>
            </a:r>
            <a:endParaRPr lang="cs-CZ" dirty="0"/>
          </a:p>
          <a:p>
            <a:endParaRPr lang="cs-CZ" dirty="0"/>
          </a:p>
          <a:p>
            <a:r>
              <a:rPr lang="en-US" dirty="0"/>
              <a:t>Yes, it’s called the </a:t>
            </a:r>
            <a:r>
              <a:rPr lang="en-US" b="1" dirty="0"/>
              <a:t>Measurement equation</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3652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equation</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graphicFrame>
        <p:nvGraphicFramePr>
          <p:cNvPr id="7" name="Object 2"/>
          <p:cNvGraphicFramePr>
            <a:graphicFrameLocks noChangeAspect="1"/>
          </p:cNvGraphicFramePr>
          <p:nvPr/>
        </p:nvGraphicFramePr>
        <p:xfrm>
          <a:off x="1803400" y="2997200"/>
          <a:ext cx="5610225" cy="1138238"/>
        </p:xfrm>
        <a:graphic>
          <a:graphicData uri="http://schemas.openxmlformats.org/presentationml/2006/ole">
            <mc:AlternateContent xmlns:mc="http://schemas.openxmlformats.org/markup-compatibility/2006">
              <mc:Choice xmlns:v="urn:schemas-microsoft-com:vml" Requires="v">
                <p:oleObj spid="_x0000_s400602" name="Rovnice" r:id="rId4" imgW="2438400" imgH="495300" progId="Equation.3">
                  <p:embed/>
                </p:oleObj>
              </mc:Choice>
              <mc:Fallback>
                <p:oleObj name="Rovnice" r:id="rId4" imgW="2438400" imgH="4953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400" y="2997200"/>
                        <a:ext cx="5610225"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1691680" y="3069456"/>
            <a:ext cx="583264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339752" y="4032360"/>
            <a:ext cx="180020" cy="11968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187624" y="2537608"/>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512" y="1918573"/>
            <a:ext cx="4543231" cy="646331"/>
          </a:xfrm>
          <a:prstGeom prst="rect">
            <a:avLst/>
          </a:prstGeom>
          <a:noFill/>
        </p:spPr>
        <p:txBody>
          <a:bodyPr wrap="none" rtlCol="0">
            <a:spAutoFit/>
          </a:bodyPr>
          <a:lstStyle/>
          <a:p>
            <a:r>
              <a:rPr lang="en-US" dirty="0">
                <a:latin typeface="+mj-lt"/>
              </a:rPr>
              <a:t>Response of a virtual linear sensor </a:t>
            </a:r>
            <a:br>
              <a:rPr lang="en-US" dirty="0">
                <a:latin typeface="+mj-lt"/>
              </a:rPr>
            </a:br>
            <a:r>
              <a:rPr lang="en-US" dirty="0">
                <a:latin typeface="+mj-lt"/>
              </a:rPr>
              <a:t>to light </a:t>
            </a:r>
            <a:r>
              <a:rPr lang="cs-CZ" dirty="0">
                <a:latin typeface="+mj-lt"/>
              </a:rPr>
              <a:t>(</a:t>
            </a:r>
            <a:r>
              <a:rPr lang="en-US" dirty="0">
                <a:latin typeface="+mj-lt"/>
              </a:rPr>
              <a:t>most commonly the </a:t>
            </a:r>
            <a:r>
              <a:rPr lang="en-US" b="1" dirty="0">
                <a:latin typeface="+mj-lt"/>
              </a:rPr>
              <a:t>pixel color</a:t>
            </a:r>
            <a:r>
              <a:rPr lang="cs-CZ" dirty="0">
                <a:latin typeface="+mj-lt"/>
              </a:rPr>
              <a:t>)</a:t>
            </a:r>
            <a:r>
              <a:rPr lang="en-US" dirty="0">
                <a:latin typeface="+mj-lt"/>
              </a:rPr>
              <a:t>.</a:t>
            </a:r>
          </a:p>
        </p:txBody>
      </p:sp>
      <p:sp>
        <p:nvSpPr>
          <p:cNvPr id="16" name="TextBox 15"/>
          <p:cNvSpPr txBox="1"/>
          <p:nvPr/>
        </p:nvSpPr>
        <p:spPr>
          <a:xfrm>
            <a:off x="331912" y="5229200"/>
            <a:ext cx="8539517" cy="923330"/>
          </a:xfrm>
          <a:prstGeom prst="rect">
            <a:avLst/>
          </a:prstGeom>
          <a:noFill/>
        </p:spPr>
        <p:txBody>
          <a:bodyPr wrap="none" rtlCol="0">
            <a:spAutoFit/>
          </a:bodyPr>
          <a:lstStyle/>
          <a:p>
            <a:r>
              <a:rPr lang="en-US" dirty="0">
                <a:latin typeface="+mj-lt"/>
              </a:rPr>
              <a:t>Integrate over the entire scene surface.</a:t>
            </a:r>
            <a:endParaRPr lang="cs-CZ" dirty="0">
              <a:latin typeface="+mj-lt"/>
            </a:endParaRPr>
          </a:p>
          <a:p>
            <a:r>
              <a:rPr lang="cs-CZ" dirty="0">
                <a:latin typeface="+mj-lt"/>
              </a:rPr>
              <a:t>(</a:t>
            </a:r>
            <a:r>
              <a:rPr lang="en-US" dirty="0">
                <a:latin typeface="+mj-lt"/>
              </a:rPr>
              <a:t>We assume that the virtual sensor is a part of the scene. The response is non-zero</a:t>
            </a:r>
            <a:br>
              <a:rPr lang="en-US" dirty="0">
                <a:latin typeface="+mj-lt"/>
              </a:rPr>
            </a:br>
            <a:r>
              <a:rPr lang="en-US" dirty="0">
                <a:latin typeface="+mj-lt"/>
              </a:rPr>
              <a:t>only on the sensor area because </a:t>
            </a:r>
            <a:r>
              <a:rPr lang="cs-CZ" i="1" dirty="0" err="1">
                <a:latin typeface="+mj-lt"/>
              </a:rPr>
              <a:t>W</a:t>
            </a:r>
            <a:r>
              <a:rPr lang="cs-CZ" baseline="-25000" dirty="0" err="1">
                <a:latin typeface="+mj-lt"/>
              </a:rPr>
              <a:t>e</a:t>
            </a:r>
            <a:r>
              <a:rPr lang="en-US" dirty="0">
                <a:latin typeface="+mj-lt"/>
              </a:rPr>
              <a:t> is zero elsewhere.)</a:t>
            </a:r>
          </a:p>
        </p:txBody>
      </p:sp>
      <p:cxnSp>
        <p:nvCxnSpPr>
          <p:cNvPr id="18" name="Straight Arrow Connector 17"/>
          <p:cNvCxnSpPr>
            <a:stCxn id="23" idx="1"/>
          </p:cNvCxnSpPr>
          <p:nvPr/>
        </p:nvCxnSpPr>
        <p:spPr>
          <a:xfrm flipH="1">
            <a:off x="3347864" y="2380238"/>
            <a:ext cx="1728192" cy="8926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76056" y="1918573"/>
            <a:ext cx="3892412" cy="923330"/>
          </a:xfrm>
          <a:prstGeom prst="rect">
            <a:avLst/>
          </a:prstGeom>
          <a:noFill/>
        </p:spPr>
        <p:txBody>
          <a:bodyPr wrap="square" rtlCol="0">
            <a:spAutoFit/>
          </a:bodyPr>
          <a:lstStyle/>
          <a:p>
            <a:r>
              <a:rPr lang="en-US" dirty="0">
                <a:latin typeface="+mj-lt"/>
              </a:rPr>
              <a:t>Relative response (weight).</a:t>
            </a:r>
            <a:endParaRPr lang="cs-CZ" dirty="0">
              <a:latin typeface="+mj-lt"/>
            </a:endParaRPr>
          </a:p>
          <a:p>
            <a:r>
              <a:rPr lang="en-US" dirty="0">
                <a:latin typeface="+mj-lt"/>
              </a:rPr>
              <a:t>Each sensor (pixel) has a different </a:t>
            </a:r>
            <a:r>
              <a:rPr lang="cs-CZ" i="1" dirty="0" err="1">
                <a:latin typeface="+mj-lt"/>
              </a:rPr>
              <a:t>W</a:t>
            </a:r>
            <a:r>
              <a:rPr lang="cs-CZ" baseline="-25000" dirty="0" err="1">
                <a:latin typeface="+mj-lt"/>
              </a:rPr>
              <a:t>e</a:t>
            </a:r>
            <a:r>
              <a:rPr lang="cs-CZ" dirty="0">
                <a:latin typeface="+mj-lt"/>
              </a:rPr>
              <a:t> </a:t>
            </a:r>
            <a:r>
              <a:rPr lang="en-US" dirty="0">
                <a:latin typeface="+mj-lt"/>
              </a:rPr>
              <a:t>function.</a:t>
            </a:r>
          </a:p>
        </p:txBody>
      </p:sp>
    </p:spTree>
    <p:extLst>
      <p:ext uri="{BB962C8B-B14F-4D97-AF65-F5344CB8AC3E}">
        <p14:creationId xmlns:p14="http://schemas.microsoft.com/office/powerpoint/2010/main" val="21368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measurement</a:t>
            </a:r>
            <a:r>
              <a:rPr lang="cs-CZ" dirty="0"/>
              <a:t>: </a:t>
            </a:r>
            <a:r>
              <a:rPr lang="en-US" dirty="0"/>
              <a:t>Radiant flux over a region formulated as a ME</a:t>
            </a:r>
          </a:p>
        </p:txBody>
      </p:sp>
      <p:sp>
        <p:nvSpPr>
          <p:cNvPr id="3" name="Content Placeholder 2"/>
          <p:cNvSpPr>
            <a:spLocks noGrp="1"/>
          </p:cNvSpPr>
          <p:nvPr>
            <p:ph idx="1"/>
          </p:nvPr>
        </p:nvSpPr>
        <p:spPr/>
        <p:txBody>
          <a:bodyPr/>
          <a:lstStyle/>
          <a:p>
            <a:r>
              <a:rPr lang="en-US" dirty="0"/>
              <a:t>Given a region </a:t>
            </a:r>
            <a:r>
              <a:rPr lang="cs-CZ" i="1" dirty="0"/>
              <a:t>S</a:t>
            </a:r>
            <a:r>
              <a:rPr lang="en-US" i="1" dirty="0"/>
              <a:t> </a:t>
            </a:r>
            <a:r>
              <a:rPr lang="en-US" dirty="0"/>
              <a:t>in ray space</a:t>
            </a:r>
            <a:br>
              <a:rPr lang="cs-CZ" dirty="0"/>
            </a:br>
            <a:br>
              <a:rPr lang="cs-CZ" dirty="0"/>
            </a:br>
            <a:br>
              <a:rPr lang="cs-CZ" dirty="0"/>
            </a:br>
            <a:r>
              <a:rPr lang="cs-CZ" dirty="0"/>
              <a:t>(</a:t>
            </a:r>
            <a:r>
              <a:rPr lang="en-US" dirty="0"/>
              <a:t>a subset of the Cartesian product of the scene surfaces and directions</a:t>
            </a:r>
            <a:r>
              <a:rPr lang="cs-CZ" dirty="0"/>
              <a:t>)</a:t>
            </a:r>
          </a:p>
          <a:p>
            <a:endParaRPr lang="cs-CZ" dirty="0"/>
          </a:p>
          <a:p>
            <a:r>
              <a:rPr lang="en-US" dirty="0"/>
              <a:t>For </a:t>
            </a:r>
            <a:r>
              <a:rPr lang="cs-CZ" i="1" dirty="0" err="1"/>
              <a:t>W</a:t>
            </a:r>
            <a:r>
              <a:rPr lang="cs-CZ" baseline="-25000" dirty="0" err="1"/>
              <a:t>e</a:t>
            </a:r>
            <a:r>
              <a:rPr lang="cs-CZ" dirty="0"/>
              <a:t> </a:t>
            </a:r>
            <a:r>
              <a:rPr lang="en-US" dirty="0"/>
              <a:t>defined as</a:t>
            </a:r>
            <a:br>
              <a:rPr lang="cs-CZ" dirty="0"/>
            </a:br>
            <a:br>
              <a:rPr lang="cs-CZ" dirty="0"/>
            </a:br>
            <a:br>
              <a:rPr lang="cs-CZ" dirty="0"/>
            </a:br>
            <a:br>
              <a:rPr lang="cs-CZ" dirty="0"/>
            </a:br>
            <a:br>
              <a:rPr lang="cs-CZ" dirty="0"/>
            </a:br>
            <a:r>
              <a:rPr lang="en-US" dirty="0"/>
              <a:t>the result of the measurement equation is the </a:t>
            </a:r>
            <a:r>
              <a:rPr lang="en-US" b="1" dirty="0"/>
              <a:t>radiant flux </a:t>
            </a:r>
            <a:r>
              <a:rPr lang="cs-CZ" b="1" dirty="0">
                <a:latin typeface="Symbol" pitchFamily="18" charset="2"/>
              </a:rPr>
              <a:t>F</a:t>
            </a:r>
            <a:r>
              <a:rPr lang="cs-CZ" b="1" dirty="0"/>
              <a:t>(S)</a:t>
            </a:r>
            <a:r>
              <a:rPr lang="cs-CZ" dirty="0"/>
              <a:t>. </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endParaRPr lang="en-US" altLang="en-US" dirty="0"/>
          </a:p>
        </p:txBody>
      </p:sp>
      <p:graphicFrame>
        <p:nvGraphicFramePr>
          <p:cNvPr id="507906" name="Object 2"/>
          <p:cNvGraphicFramePr>
            <a:graphicFrameLocks noChangeAspect="1"/>
          </p:cNvGraphicFramePr>
          <p:nvPr/>
        </p:nvGraphicFramePr>
        <p:xfrm>
          <a:off x="3739357" y="2204864"/>
          <a:ext cx="1665287" cy="407988"/>
        </p:xfrm>
        <a:graphic>
          <a:graphicData uri="http://schemas.openxmlformats.org/presentationml/2006/ole">
            <mc:AlternateContent xmlns:mc="http://schemas.openxmlformats.org/markup-compatibility/2006">
              <mc:Choice xmlns:v="urn:schemas-microsoft-com:vml" Requires="v">
                <p:oleObj spid="_x0000_s401842" name="Rovnice" r:id="rId3" imgW="723272" imgH="177646" progId="Equation.3">
                  <p:embed/>
                </p:oleObj>
              </mc:Choice>
              <mc:Fallback>
                <p:oleObj name="Rovnice" r:id="rId3" imgW="723272" imgH="177646" progId="Equation.3">
                  <p:embed/>
                  <p:pic>
                    <p:nvPicPr>
                      <p:cNvPr id="0"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357" y="2204864"/>
                        <a:ext cx="1665287" cy="4079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07907" name="Object 3"/>
          <p:cNvGraphicFramePr>
            <a:graphicFrameLocks noChangeAspect="1"/>
          </p:cNvGraphicFramePr>
          <p:nvPr>
            <p:extLst>
              <p:ext uri="{D42A27DB-BD31-4B8C-83A1-F6EECF244321}">
                <p14:modId xmlns:p14="http://schemas.microsoft.com/office/powerpoint/2010/main" val="559717297"/>
              </p:ext>
            </p:extLst>
          </p:nvPr>
        </p:nvGraphicFramePr>
        <p:xfrm>
          <a:off x="2497138" y="4539903"/>
          <a:ext cx="4149725" cy="1049337"/>
        </p:xfrm>
        <a:graphic>
          <a:graphicData uri="http://schemas.openxmlformats.org/presentationml/2006/ole">
            <mc:AlternateContent xmlns:mc="http://schemas.openxmlformats.org/markup-compatibility/2006">
              <mc:Choice xmlns:v="urn:schemas-microsoft-com:vml" Requires="v">
                <p:oleObj spid="_x0000_s401843" name="Rovnice" r:id="rId5" imgW="1803240" imgH="457200" progId="Equation.3">
                  <p:embed/>
                </p:oleObj>
              </mc:Choice>
              <mc:Fallback>
                <p:oleObj name="Rovnice" r:id="rId5" imgW="1803240" imgH="457200" progId="Equation.3">
                  <p:embed/>
                  <p:pic>
                    <p:nvPicPr>
                      <p:cNvPr id="0" name="Picture 99"/>
                      <p:cNvPicPr>
                        <a:picLocks noChangeAspect="1" noChangeArrowheads="1"/>
                      </p:cNvPicPr>
                      <p:nvPr/>
                    </p:nvPicPr>
                    <p:blipFill>
                      <a:blip r:embed="rId6"/>
                      <a:srcRect/>
                      <a:stretch>
                        <a:fillRect/>
                      </a:stretch>
                    </p:blipFill>
                    <p:spPr bwMode="auto">
                      <a:xfrm>
                        <a:off x="2497138" y="4539903"/>
                        <a:ext cx="4149725" cy="10493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8" name="Group 24"/>
          <p:cNvGrpSpPr>
            <a:grpSpLocks/>
          </p:cNvGrpSpPr>
          <p:nvPr/>
        </p:nvGrpSpPr>
        <p:grpSpPr bwMode="auto">
          <a:xfrm>
            <a:off x="7366892" y="1438498"/>
            <a:ext cx="1525588" cy="1220788"/>
            <a:chOff x="2832" y="2208"/>
            <a:chExt cx="961" cy="769"/>
          </a:xfrm>
        </p:grpSpPr>
        <p:sp>
          <p:nvSpPr>
            <p:cNvPr id="9" name="Freeform 20"/>
            <p:cNvSpPr>
              <a:spLocks/>
            </p:cNvSpPr>
            <p:nvPr/>
          </p:nvSpPr>
          <p:spPr bwMode="auto">
            <a:xfrm>
              <a:off x="3024" y="2208"/>
              <a:ext cx="769" cy="241"/>
            </a:xfrm>
            <a:custGeom>
              <a:avLst/>
              <a:gdLst/>
              <a:ahLst/>
              <a:cxnLst>
                <a:cxn ang="0">
                  <a:pos x="0" y="0"/>
                </a:cxn>
                <a:cxn ang="0">
                  <a:pos x="768" y="0"/>
                </a:cxn>
                <a:cxn ang="0">
                  <a:pos x="576" y="240"/>
                </a:cxn>
                <a:cxn ang="0">
                  <a:pos x="0" y="240"/>
                </a:cxn>
                <a:cxn ang="0">
                  <a:pos x="0" y="0"/>
                </a:cxn>
              </a:cxnLst>
              <a:rect l="0" t="0" r="r" b="b"/>
              <a:pathLst>
                <a:path w="769" h="241">
                  <a:moveTo>
                    <a:pt x="0" y="0"/>
                  </a:moveTo>
                  <a:lnTo>
                    <a:pt x="768" y="0"/>
                  </a:lnTo>
                  <a:lnTo>
                    <a:pt x="576" y="240"/>
                  </a:lnTo>
                  <a:lnTo>
                    <a:pt x="0" y="240"/>
                  </a:lnTo>
                  <a:lnTo>
                    <a:pt x="0" y="0"/>
                  </a:lnTo>
                </a:path>
              </a:pathLst>
            </a:custGeom>
            <a:solidFill>
              <a:srgbClr val="FCFEB9"/>
            </a:solidFill>
            <a:ln w="12700" cap="rnd" cmpd="sng">
              <a:solidFill>
                <a:schemeClr val="tx1"/>
              </a:solidFill>
              <a:prstDash val="solid"/>
              <a:round/>
              <a:headEnd type="none" w="med" len="med"/>
              <a:tailEnd type="none" w="med" len="med"/>
            </a:ln>
            <a:effectLst/>
          </p:spPr>
          <p:txBody>
            <a:bodyPr/>
            <a:lstStyle/>
            <a:p>
              <a:endParaRPr lang="en-US"/>
            </a:p>
          </p:txBody>
        </p:sp>
        <p:sp>
          <p:nvSpPr>
            <p:cNvPr id="10" name="Freeform 21"/>
            <p:cNvSpPr>
              <a:spLocks/>
            </p:cNvSpPr>
            <p:nvPr/>
          </p:nvSpPr>
          <p:spPr bwMode="auto">
            <a:xfrm>
              <a:off x="2832" y="2448"/>
              <a:ext cx="769" cy="529"/>
            </a:xfrm>
            <a:custGeom>
              <a:avLst/>
              <a:gdLst/>
              <a:ahLst/>
              <a:cxnLst>
                <a:cxn ang="0">
                  <a:pos x="0" y="0"/>
                </a:cxn>
                <a:cxn ang="0">
                  <a:pos x="768" y="0"/>
                </a:cxn>
                <a:cxn ang="0">
                  <a:pos x="672" y="528"/>
                </a:cxn>
                <a:cxn ang="0">
                  <a:pos x="192" y="528"/>
                </a:cxn>
                <a:cxn ang="0">
                  <a:pos x="0" y="0"/>
                </a:cxn>
              </a:cxnLst>
              <a:rect l="0" t="0" r="r" b="b"/>
              <a:pathLst>
                <a:path w="769" h="529">
                  <a:moveTo>
                    <a:pt x="0" y="0"/>
                  </a:moveTo>
                  <a:lnTo>
                    <a:pt x="768" y="0"/>
                  </a:lnTo>
                  <a:lnTo>
                    <a:pt x="672" y="528"/>
                  </a:lnTo>
                  <a:lnTo>
                    <a:pt x="192" y="528"/>
                  </a:lnTo>
                  <a:lnTo>
                    <a:pt x="0" y="0"/>
                  </a:lnTo>
                </a:path>
              </a:pathLst>
            </a:custGeom>
            <a:pattFill prst="narVert">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1" name="Freeform 22"/>
            <p:cNvSpPr>
              <a:spLocks/>
            </p:cNvSpPr>
            <p:nvPr/>
          </p:nvSpPr>
          <p:spPr bwMode="auto">
            <a:xfrm>
              <a:off x="3504" y="2208"/>
              <a:ext cx="289" cy="769"/>
            </a:xfrm>
            <a:custGeom>
              <a:avLst/>
              <a:gdLst/>
              <a:ahLst/>
              <a:cxnLst>
                <a:cxn ang="0">
                  <a:pos x="0" y="768"/>
                </a:cxn>
                <a:cxn ang="0">
                  <a:pos x="96" y="624"/>
                </a:cxn>
                <a:cxn ang="0">
                  <a:pos x="288" y="0"/>
                </a:cxn>
                <a:cxn ang="0">
                  <a:pos x="96" y="240"/>
                </a:cxn>
                <a:cxn ang="0">
                  <a:pos x="0" y="768"/>
                </a:cxn>
              </a:cxnLst>
              <a:rect l="0" t="0" r="r" b="b"/>
              <a:pathLst>
                <a:path w="289" h="769">
                  <a:moveTo>
                    <a:pt x="0" y="768"/>
                  </a:moveTo>
                  <a:lnTo>
                    <a:pt x="96" y="624"/>
                  </a:lnTo>
                  <a:lnTo>
                    <a:pt x="288" y="0"/>
                  </a:lnTo>
                  <a:lnTo>
                    <a:pt x="96" y="240"/>
                  </a:lnTo>
                  <a:lnTo>
                    <a:pt x="0" y="768"/>
                  </a:lnTo>
                </a:path>
              </a:pathLst>
            </a:custGeom>
            <a:pattFill prst="pct90">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2" name="Freeform 23"/>
            <p:cNvSpPr>
              <a:spLocks/>
            </p:cNvSpPr>
            <p:nvPr/>
          </p:nvSpPr>
          <p:spPr bwMode="auto">
            <a:xfrm>
              <a:off x="2832" y="2208"/>
              <a:ext cx="193" cy="241"/>
            </a:xfrm>
            <a:custGeom>
              <a:avLst/>
              <a:gdLst/>
              <a:ahLst/>
              <a:cxnLst>
                <a:cxn ang="0">
                  <a:pos x="0" y="240"/>
                </a:cxn>
                <a:cxn ang="0">
                  <a:pos x="192" y="0"/>
                </a:cxn>
                <a:cxn ang="0">
                  <a:pos x="192" y="240"/>
                </a:cxn>
                <a:cxn ang="0">
                  <a:pos x="0" y="240"/>
                </a:cxn>
              </a:cxnLst>
              <a:rect l="0" t="0" r="r" b="b"/>
              <a:pathLst>
                <a:path w="193" h="241">
                  <a:moveTo>
                    <a:pt x="0" y="240"/>
                  </a:moveTo>
                  <a:lnTo>
                    <a:pt x="192" y="0"/>
                  </a:lnTo>
                  <a:lnTo>
                    <a:pt x="192" y="240"/>
                  </a:lnTo>
                  <a:lnTo>
                    <a:pt x="0" y="240"/>
                  </a:lnTo>
                </a:path>
              </a:pathLst>
            </a:custGeom>
            <a:solidFill>
              <a:schemeClr val="folHlink"/>
            </a:solidFill>
            <a:ln w="12700" cap="rnd" cmpd="sng">
              <a:solidFill>
                <a:schemeClr val="tx1"/>
              </a:solidFill>
              <a:prstDash val="solid"/>
              <a:round/>
              <a:headEnd type="none" w="med" len="med"/>
              <a:tailEnd type="none" w="med" len="med"/>
            </a:ln>
            <a:effectLst/>
          </p:spPr>
          <p:txBody>
            <a:bodyPr/>
            <a:lstStyle/>
            <a:p>
              <a:endParaRPr lang="en-US"/>
            </a:p>
          </p:txBody>
        </p:sp>
      </p:grpSp>
      <p:sp>
        <p:nvSpPr>
          <p:cNvPr id="13" name="Line 25"/>
          <p:cNvSpPr>
            <a:spLocks noChangeShapeType="1"/>
          </p:cNvSpPr>
          <p:nvPr/>
        </p:nvSpPr>
        <p:spPr bwMode="auto">
          <a:xfrm flipH="1" flipV="1">
            <a:off x="7743130" y="1052736"/>
            <a:ext cx="87312" cy="620712"/>
          </a:xfrm>
          <a:prstGeom prst="line">
            <a:avLst/>
          </a:prstGeom>
          <a:noFill/>
          <a:ln w="12700">
            <a:solidFill>
              <a:schemeClr val="tx1"/>
            </a:solidFill>
            <a:round/>
            <a:headEnd/>
            <a:tailEnd type="triangle" w="med" len="med"/>
          </a:ln>
          <a:effectLst/>
        </p:spPr>
        <p:txBody>
          <a:bodyPr/>
          <a:lstStyle/>
          <a:p>
            <a:endParaRPr lang="en-US"/>
          </a:p>
        </p:txBody>
      </p:sp>
      <p:sp>
        <p:nvSpPr>
          <p:cNvPr id="14" name="Line 26"/>
          <p:cNvSpPr>
            <a:spLocks noChangeShapeType="1"/>
          </p:cNvSpPr>
          <p:nvPr/>
        </p:nvSpPr>
        <p:spPr bwMode="auto">
          <a:xfrm flipV="1">
            <a:off x="8441630" y="1052736"/>
            <a:ext cx="214312" cy="620712"/>
          </a:xfrm>
          <a:prstGeom prst="line">
            <a:avLst/>
          </a:prstGeom>
          <a:noFill/>
          <a:ln w="12700">
            <a:solidFill>
              <a:schemeClr val="tx1"/>
            </a:solidFill>
            <a:round/>
            <a:headEnd/>
            <a:tailEnd type="triangle" w="med" len="med"/>
          </a:ln>
          <a:effectLst/>
        </p:spPr>
        <p:txBody>
          <a:bodyPr/>
          <a:lstStyle/>
          <a:p>
            <a:endParaRPr lang="en-US"/>
          </a:p>
        </p:txBody>
      </p:sp>
      <p:sp>
        <p:nvSpPr>
          <p:cNvPr id="15" name="Line 27"/>
          <p:cNvSpPr>
            <a:spLocks noChangeShapeType="1"/>
          </p:cNvSpPr>
          <p:nvPr/>
        </p:nvSpPr>
        <p:spPr bwMode="auto">
          <a:xfrm flipV="1">
            <a:off x="8128892" y="1052736"/>
            <a:ext cx="0" cy="620712"/>
          </a:xfrm>
          <a:prstGeom prst="line">
            <a:avLst/>
          </a:prstGeom>
          <a:noFill/>
          <a:ln w="127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9316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equation as a scalar product of functions</a:t>
            </a:r>
          </a:p>
        </p:txBody>
      </p:sp>
      <p:sp>
        <p:nvSpPr>
          <p:cNvPr id="3" name="Content Placeholder 2"/>
          <p:cNvSpPr>
            <a:spLocks noGrp="1"/>
          </p:cNvSpPr>
          <p:nvPr>
            <p:ph idx="1"/>
          </p:nvPr>
        </p:nvSpPr>
        <p:spPr/>
        <p:txBody>
          <a:bodyPr/>
          <a:lstStyle/>
          <a:p>
            <a:r>
              <a:rPr lang="en-US" dirty="0"/>
              <a:t>Let us define a </a:t>
            </a:r>
            <a:r>
              <a:rPr lang="en-US" b="1" dirty="0"/>
              <a:t>scalar product</a:t>
            </a:r>
            <a:r>
              <a:rPr lang="en-US" dirty="0"/>
              <a:t> of function </a:t>
            </a:r>
            <a:r>
              <a:rPr lang="cs-CZ" b="1" i="1" dirty="0"/>
              <a:t>f</a:t>
            </a:r>
            <a:r>
              <a:rPr lang="cs-CZ" b="1" dirty="0"/>
              <a:t> </a:t>
            </a:r>
            <a:r>
              <a:rPr lang="en-US" b="1" dirty="0"/>
              <a:t>and</a:t>
            </a:r>
            <a:r>
              <a:rPr lang="cs-CZ" b="1" dirty="0"/>
              <a:t> </a:t>
            </a:r>
            <a:r>
              <a:rPr lang="cs-CZ" b="1" i="1" dirty="0"/>
              <a:t>g</a:t>
            </a:r>
            <a:r>
              <a:rPr lang="en-US" dirty="0"/>
              <a:t> as:</a:t>
            </a:r>
            <a:endParaRPr lang="cs-CZ" dirty="0"/>
          </a:p>
          <a:p>
            <a:endParaRPr lang="cs-CZ" dirty="0"/>
          </a:p>
          <a:p>
            <a:endParaRPr lang="cs-CZ" dirty="0"/>
          </a:p>
          <a:p>
            <a:endParaRPr lang="cs-CZ" dirty="0"/>
          </a:p>
          <a:p>
            <a:r>
              <a:rPr lang="en-US" dirty="0"/>
              <a:t>The </a:t>
            </a:r>
            <a:r>
              <a:rPr lang="en-US" b="1" dirty="0"/>
              <a:t>Measurement equation</a:t>
            </a:r>
            <a:r>
              <a:rPr lang="en-US" dirty="0"/>
              <a:t> can now be written as</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graphicFrame>
        <p:nvGraphicFramePr>
          <p:cNvPr id="509954" name="Object 2"/>
          <p:cNvGraphicFramePr>
            <a:graphicFrameLocks noChangeAspect="1"/>
          </p:cNvGraphicFramePr>
          <p:nvPr>
            <p:extLst>
              <p:ext uri="{D42A27DB-BD31-4B8C-83A1-F6EECF244321}">
                <p14:modId xmlns:p14="http://schemas.microsoft.com/office/powerpoint/2010/main" val="2996100170"/>
              </p:ext>
            </p:extLst>
          </p:nvPr>
        </p:nvGraphicFramePr>
        <p:xfrm>
          <a:off x="1749425" y="2060575"/>
          <a:ext cx="5727700" cy="1138238"/>
        </p:xfrm>
        <a:graphic>
          <a:graphicData uri="http://schemas.openxmlformats.org/presentationml/2006/ole">
            <mc:AlternateContent xmlns:mc="http://schemas.openxmlformats.org/markup-compatibility/2006">
              <mc:Choice xmlns:v="urn:schemas-microsoft-com:vml" Requires="v">
                <p:oleObj spid="_x0000_s402868" name="Rovnice" r:id="rId3" imgW="2489040" imgH="495000" progId="Equation.3">
                  <p:embed/>
                </p:oleObj>
              </mc:Choice>
              <mc:Fallback>
                <p:oleObj name="Rovnice" r:id="rId3" imgW="2489040" imgH="495000" progId="Equation.3">
                  <p:embed/>
                  <p:pic>
                    <p:nvPicPr>
                      <p:cNvPr id="0" name="Picture 98"/>
                      <p:cNvPicPr>
                        <a:picLocks noChangeAspect="1" noChangeArrowheads="1"/>
                      </p:cNvPicPr>
                      <p:nvPr/>
                    </p:nvPicPr>
                    <p:blipFill>
                      <a:blip r:embed="rId4"/>
                      <a:srcRect/>
                      <a:stretch>
                        <a:fillRect/>
                      </a:stretch>
                    </p:blipFill>
                    <p:spPr bwMode="auto">
                      <a:xfrm>
                        <a:off x="1749425" y="2060575"/>
                        <a:ext cx="5727700"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9" name="Group 8"/>
          <p:cNvGrpSpPr/>
          <p:nvPr/>
        </p:nvGrpSpPr>
        <p:grpSpPr>
          <a:xfrm>
            <a:off x="3419872" y="4005064"/>
            <a:ext cx="2232248" cy="936104"/>
            <a:chOff x="3419872" y="4005064"/>
            <a:chExt cx="2232248" cy="936104"/>
          </a:xfrm>
        </p:grpSpPr>
        <p:graphicFrame>
          <p:nvGraphicFramePr>
            <p:cNvPr id="509955" name="Object 3"/>
            <p:cNvGraphicFramePr>
              <a:graphicFrameLocks noChangeAspect="1"/>
            </p:cNvGraphicFramePr>
            <p:nvPr/>
          </p:nvGraphicFramePr>
          <p:xfrm>
            <a:off x="3695700" y="4149725"/>
            <a:ext cx="1752600" cy="641350"/>
          </p:xfrm>
          <a:graphic>
            <a:graphicData uri="http://schemas.openxmlformats.org/presentationml/2006/ole">
              <mc:AlternateContent xmlns:mc="http://schemas.openxmlformats.org/markup-compatibility/2006">
                <mc:Choice xmlns:v="urn:schemas-microsoft-com:vml" Requires="v">
                  <p:oleObj spid="_x0000_s402869" name="Rovnice" r:id="rId5" imgW="761669" imgH="279279" progId="Equation.3">
                    <p:embed/>
                  </p:oleObj>
                </mc:Choice>
                <mc:Fallback>
                  <p:oleObj name="Rovnice" r:id="rId5" imgW="761669" imgH="279279" progId="Equation.3">
                    <p:embed/>
                    <p:pic>
                      <p:nvPicPr>
                        <p:cNvPr id="0"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00" y="4149725"/>
                          <a:ext cx="1752600" cy="6413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3419872" y="4005064"/>
              <a:ext cx="223224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839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of radiance and visual importance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grpSp>
        <p:nvGrpSpPr>
          <p:cNvPr id="6" name="Group 10"/>
          <p:cNvGrpSpPr>
            <a:grpSpLocks/>
          </p:cNvGrpSpPr>
          <p:nvPr/>
        </p:nvGrpSpPr>
        <p:grpSpPr bwMode="auto">
          <a:xfrm>
            <a:off x="5794375" y="4281488"/>
            <a:ext cx="604838" cy="474662"/>
            <a:chOff x="3650" y="2697"/>
            <a:chExt cx="381" cy="299"/>
          </a:xfrm>
        </p:grpSpPr>
        <p:sp>
          <p:nvSpPr>
            <p:cNvPr id="7" name="Oval 3"/>
            <p:cNvSpPr>
              <a:spLocks noChangeArrowheads="1"/>
            </p:cNvSpPr>
            <p:nvPr/>
          </p:nvSpPr>
          <p:spPr bwMode="auto">
            <a:xfrm rot="16620000">
              <a:off x="3822" y="2675"/>
              <a:ext cx="62" cy="134"/>
            </a:xfrm>
            <a:prstGeom prst="ellipse">
              <a:avLst/>
            </a:prstGeom>
            <a:solidFill>
              <a:srgbClr val="A2C1FE"/>
            </a:solidFill>
            <a:ln w="25400">
              <a:solidFill>
                <a:srgbClr val="000000"/>
              </a:solidFill>
              <a:round/>
              <a:headEnd/>
              <a:tailEnd/>
            </a:ln>
            <a:effectLst/>
          </p:spPr>
          <p:txBody>
            <a:bodyPr wrap="none" anchor="ctr"/>
            <a:lstStyle/>
            <a:p>
              <a:endParaRPr lang="en-US"/>
            </a:p>
          </p:txBody>
        </p:sp>
        <p:sp>
          <p:nvSpPr>
            <p:cNvPr id="8" name="Freeform 4"/>
            <p:cNvSpPr>
              <a:spLocks/>
            </p:cNvSpPr>
            <p:nvPr/>
          </p:nvSpPr>
          <p:spPr bwMode="auto">
            <a:xfrm>
              <a:off x="3726" y="2720"/>
              <a:ext cx="244" cy="276"/>
            </a:xfrm>
            <a:custGeom>
              <a:avLst/>
              <a:gdLst/>
              <a:ahLst/>
              <a:cxnLst>
                <a:cxn ang="0">
                  <a:pos x="54" y="1"/>
                </a:cxn>
                <a:cxn ang="0">
                  <a:pos x="0" y="0"/>
                </a:cxn>
                <a:cxn ang="0">
                  <a:pos x="78" y="275"/>
                </a:cxn>
                <a:cxn ang="0">
                  <a:pos x="243" y="65"/>
                </a:cxn>
                <a:cxn ang="0">
                  <a:pos x="199" y="34"/>
                </a:cxn>
              </a:cxnLst>
              <a:rect l="0" t="0" r="r" b="b"/>
              <a:pathLst>
                <a:path w="244" h="276">
                  <a:moveTo>
                    <a:pt x="54" y="1"/>
                  </a:moveTo>
                  <a:lnTo>
                    <a:pt x="0" y="0"/>
                  </a:lnTo>
                  <a:lnTo>
                    <a:pt x="78" y="275"/>
                  </a:lnTo>
                  <a:lnTo>
                    <a:pt x="243" y="65"/>
                  </a:lnTo>
                  <a:lnTo>
                    <a:pt x="199" y="34"/>
                  </a:lnTo>
                </a:path>
              </a:pathLst>
            </a:custGeom>
            <a:noFill/>
            <a:ln w="25400" cap="rnd" cmpd="sng">
              <a:solidFill>
                <a:srgbClr val="000000"/>
              </a:solidFill>
              <a:prstDash val="solid"/>
              <a:round/>
              <a:headEnd type="none" w="med" len="med"/>
              <a:tailEnd type="none" w="med" len="med"/>
            </a:ln>
            <a:effectLst/>
          </p:spPr>
          <p:txBody>
            <a:bodyPr/>
            <a:lstStyle/>
            <a:p>
              <a:endParaRPr lang="en-US"/>
            </a:p>
          </p:txBody>
        </p:sp>
        <p:sp>
          <p:nvSpPr>
            <p:cNvPr id="9" name="Line 5"/>
            <p:cNvSpPr>
              <a:spLocks noChangeShapeType="1"/>
            </p:cNvSpPr>
            <p:nvPr/>
          </p:nvSpPr>
          <p:spPr bwMode="auto">
            <a:xfrm>
              <a:off x="3661" y="2697"/>
              <a:ext cx="36" cy="7"/>
            </a:xfrm>
            <a:prstGeom prst="line">
              <a:avLst/>
            </a:prstGeom>
            <a:noFill/>
            <a:ln w="25400">
              <a:solidFill>
                <a:srgbClr val="000000"/>
              </a:solidFill>
              <a:round/>
              <a:headEnd/>
              <a:tailEnd/>
            </a:ln>
            <a:effectLst/>
          </p:spPr>
          <p:txBody>
            <a:bodyPr/>
            <a:lstStyle/>
            <a:p>
              <a:endParaRPr lang="en-US"/>
            </a:p>
          </p:txBody>
        </p:sp>
        <p:sp>
          <p:nvSpPr>
            <p:cNvPr id="10" name="Line 6"/>
            <p:cNvSpPr>
              <a:spLocks noChangeShapeType="1"/>
            </p:cNvSpPr>
            <p:nvPr/>
          </p:nvSpPr>
          <p:spPr bwMode="auto">
            <a:xfrm>
              <a:off x="3664" y="2741"/>
              <a:ext cx="30" cy="0"/>
            </a:xfrm>
            <a:prstGeom prst="line">
              <a:avLst/>
            </a:prstGeom>
            <a:noFill/>
            <a:ln w="25400">
              <a:solidFill>
                <a:srgbClr val="000000"/>
              </a:solidFill>
              <a:round/>
              <a:headEnd/>
              <a:tailEnd/>
            </a:ln>
            <a:effectLst/>
          </p:spPr>
          <p:txBody>
            <a:bodyPr/>
            <a:lstStyle/>
            <a:p>
              <a:endParaRPr lang="en-US"/>
            </a:p>
          </p:txBody>
        </p:sp>
        <p:sp>
          <p:nvSpPr>
            <p:cNvPr id="11" name="Line 7"/>
            <p:cNvSpPr>
              <a:spLocks noChangeShapeType="1"/>
            </p:cNvSpPr>
            <p:nvPr/>
          </p:nvSpPr>
          <p:spPr bwMode="auto">
            <a:xfrm>
              <a:off x="3650" y="2785"/>
              <a:ext cx="49" cy="1"/>
            </a:xfrm>
            <a:prstGeom prst="line">
              <a:avLst/>
            </a:prstGeom>
            <a:noFill/>
            <a:ln w="25400">
              <a:solidFill>
                <a:srgbClr val="000000"/>
              </a:solidFill>
              <a:round/>
              <a:headEnd/>
              <a:tailEnd/>
            </a:ln>
            <a:effectLst/>
          </p:spPr>
          <p:txBody>
            <a:bodyPr/>
            <a:lstStyle/>
            <a:p>
              <a:endParaRPr lang="en-US"/>
            </a:p>
          </p:txBody>
        </p:sp>
        <p:sp>
          <p:nvSpPr>
            <p:cNvPr id="12" name="Line 8"/>
            <p:cNvSpPr>
              <a:spLocks noChangeShapeType="1"/>
            </p:cNvSpPr>
            <p:nvPr/>
          </p:nvSpPr>
          <p:spPr bwMode="auto">
            <a:xfrm>
              <a:off x="4002" y="2792"/>
              <a:ext cx="29" cy="9"/>
            </a:xfrm>
            <a:prstGeom prst="line">
              <a:avLst/>
            </a:prstGeom>
            <a:noFill/>
            <a:ln w="25400">
              <a:solidFill>
                <a:srgbClr val="000000"/>
              </a:solidFill>
              <a:round/>
              <a:headEnd/>
              <a:tailEnd/>
            </a:ln>
            <a:effectLst/>
          </p:spPr>
          <p:txBody>
            <a:bodyPr/>
            <a:lstStyle/>
            <a:p>
              <a:endParaRPr lang="en-US"/>
            </a:p>
          </p:txBody>
        </p:sp>
        <p:sp>
          <p:nvSpPr>
            <p:cNvPr id="13" name="Line 9"/>
            <p:cNvSpPr>
              <a:spLocks noChangeShapeType="1"/>
            </p:cNvSpPr>
            <p:nvPr/>
          </p:nvSpPr>
          <p:spPr bwMode="auto">
            <a:xfrm>
              <a:off x="3977" y="2827"/>
              <a:ext cx="33" cy="1"/>
            </a:xfrm>
            <a:prstGeom prst="line">
              <a:avLst/>
            </a:prstGeom>
            <a:noFill/>
            <a:ln w="25400">
              <a:solidFill>
                <a:srgbClr val="000000"/>
              </a:solidFill>
              <a:round/>
              <a:headEnd/>
              <a:tailEnd/>
            </a:ln>
            <a:effectLst/>
          </p:spPr>
          <p:txBody>
            <a:bodyPr/>
            <a:lstStyle/>
            <a:p>
              <a:endParaRPr lang="en-US"/>
            </a:p>
          </p:txBody>
        </p:sp>
      </p:grpSp>
      <p:grpSp>
        <p:nvGrpSpPr>
          <p:cNvPr id="14" name="Group 17"/>
          <p:cNvGrpSpPr>
            <a:grpSpLocks/>
          </p:cNvGrpSpPr>
          <p:nvPr/>
        </p:nvGrpSpPr>
        <p:grpSpPr bwMode="auto">
          <a:xfrm>
            <a:off x="2357438" y="3805238"/>
            <a:ext cx="849312" cy="757237"/>
            <a:chOff x="1485" y="2397"/>
            <a:chExt cx="535" cy="477"/>
          </a:xfrm>
        </p:grpSpPr>
        <p:sp>
          <p:nvSpPr>
            <p:cNvPr id="15" name="Line 11"/>
            <p:cNvSpPr>
              <a:spLocks noChangeShapeType="1"/>
            </p:cNvSpPr>
            <p:nvPr/>
          </p:nvSpPr>
          <p:spPr bwMode="auto">
            <a:xfrm flipH="1" flipV="1">
              <a:off x="1617" y="2827"/>
              <a:ext cx="403" cy="9"/>
            </a:xfrm>
            <a:prstGeom prst="line">
              <a:avLst/>
            </a:prstGeom>
            <a:noFill/>
            <a:ln w="12700">
              <a:solidFill>
                <a:srgbClr val="000000"/>
              </a:solidFill>
              <a:round/>
              <a:headEnd type="triangle" w="med" len="med"/>
              <a:tailEnd/>
            </a:ln>
            <a:effectLst/>
          </p:spPr>
          <p:txBody>
            <a:bodyPr/>
            <a:lstStyle/>
            <a:p>
              <a:endParaRPr lang="en-US"/>
            </a:p>
          </p:txBody>
        </p:sp>
        <p:sp>
          <p:nvSpPr>
            <p:cNvPr id="16" name="Line 12"/>
            <p:cNvSpPr>
              <a:spLocks noChangeShapeType="1"/>
            </p:cNvSpPr>
            <p:nvPr/>
          </p:nvSpPr>
          <p:spPr bwMode="auto">
            <a:xfrm flipH="1" flipV="1">
              <a:off x="1485" y="2397"/>
              <a:ext cx="139" cy="439"/>
            </a:xfrm>
            <a:prstGeom prst="line">
              <a:avLst/>
            </a:prstGeom>
            <a:noFill/>
            <a:ln w="12700">
              <a:solidFill>
                <a:srgbClr val="000000"/>
              </a:solidFill>
              <a:round/>
              <a:headEnd/>
              <a:tailEnd type="triangle" w="med" len="med"/>
            </a:ln>
            <a:effectLst/>
          </p:spPr>
          <p:txBody>
            <a:bodyPr/>
            <a:lstStyle/>
            <a:p>
              <a:endParaRPr lang="en-US"/>
            </a:p>
          </p:txBody>
        </p:sp>
        <p:sp>
          <p:nvSpPr>
            <p:cNvPr id="17" name="Line 13"/>
            <p:cNvSpPr>
              <a:spLocks noChangeShapeType="1"/>
            </p:cNvSpPr>
            <p:nvPr/>
          </p:nvSpPr>
          <p:spPr bwMode="auto">
            <a:xfrm flipV="1">
              <a:off x="1625" y="2621"/>
              <a:ext cx="343" cy="212"/>
            </a:xfrm>
            <a:prstGeom prst="line">
              <a:avLst/>
            </a:prstGeom>
            <a:noFill/>
            <a:ln w="12700">
              <a:solidFill>
                <a:srgbClr val="000000"/>
              </a:solidFill>
              <a:round/>
              <a:headEnd/>
              <a:tailEnd type="triangle" w="med" len="med"/>
            </a:ln>
            <a:effectLst/>
          </p:spPr>
          <p:txBody>
            <a:bodyPr/>
            <a:lstStyle/>
            <a:p>
              <a:endParaRPr lang="en-US"/>
            </a:p>
          </p:txBody>
        </p:sp>
        <p:sp>
          <p:nvSpPr>
            <p:cNvPr id="18" name="Line 14"/>
            <p:cNvSpPr>
              <a:spLocks noChangeShapeType="1"/>
            </p:cNvSpPr>
            <p:nvPr/>
          </p:nvSpPr>
          <p:spPr bwMode="auto">
            <a:xfrm flipV="1">
              <a:off x="1625" y="2459"/>
              <a:ext cx="219" cy="374"/>
            </a:xfrm>
            <a:prstGeom prst="line">
              <a:avLst/>
            </a:prstGeom>
            <a:noFill/>
            <a:ln w="12700">
              <a:solidFill>
                <a:srgbClr val="000000"/>
              </a:solidFill>
              <a:round/>
              <a:headEnd/>
              <a:tailEnd type="triangle" w="med" len="med"/>
            </a:ln>
            <a:effectLst/>
          </p:spPr>
          <p:txBody>
            <a:bodyPr/>
            <a:lstStyle/>
            <a:p>
              <a:endParaRPr lang="en-US"/>
            </a:p>
          </p:txBody>
        </p:sp>
        <p:sp>
          <p:nvSpPr>
            <p:cNvPr id="19" name="Line 15"/>
            <p:cNvSpPr>
              <a:spLocks noChangeShapeType="1"/>
            </p:cNvSpPr>
            <p:nvPr/>
          </p:nvSpPr>
          <p:spPr bwMode="auto">
            <a:xfrm flipV="1">
              <a:off x="1625" y="2397"/>
              <a:ext cx="51" cy="437"/>
            </a:xfrm>
            <a:prstGeom prst="line">
              <a:avLst/>
            </a:prstGeom>
            <a:noFill/>
            <a:ln w="12700">
              <a:solidFill>
                <a:srgbClr val="000000"/>
              </a:solidFill>
              <a:round/>
              <a:headEnd/>
              <a:tailEnd type="triangle" w="med" len="med"/>
            </a:ln>
            <a:effectLst/>
          </p:spPr>
          <p:txBody>
            <a:bodyPr/>
            <a:lstStyle/>
            <a:p>
              <a:endParaRPr lang="en-US"/>
            </a:p>
          </p:txBody>
        </p:sp>
        <p:sp>
          <p:nvSpPr>
            <p:cNvPr id="20" name="Oval 16"/>
            <p:cNvSpPr>
              <a:spLocks noChangeArrowheads="1"/>
            </p:cNvSpPr>
            <p:nvPr/>
          </p:nvSpPr>
          <p:spPr bwMode="auto">
            <a:xfrm>
              <a:off x="1570" y="2774"/>
              <a:ext cx="102" cy="100"/>
            </a:xfrm>
            <a:prstGeom prst="ellipse">
              <a:avLst/>
            </a:prstGeom>
            <a:solidFill>
              <a:srgbClr val="FCFEB9"/>
            </a:solidFill>
            <a:ln w="25400">
              <a:solidFill>
                <a:srgbClr val="000000"/>
              </a:solidFill>
              <a:round/>
              <a:headEnd/>
              <a:tailEnd/>
            </a:ln>
            <a:effectLst/>
          </p:spPr>
          <p:txBody>
            <a:bodyPr wrap="none" anchor="ctr"/>
            <a:lstStyle/>
            <a:p>
              <a:endParaRPr lang="en-US"/>
            </a:p>
          </p:txBody>
        </p:sp>
      </p:grpSp>
      <p:sp>
        <p:nvSpPr>
          <p:cNvPr id="21" name="Rectangle 18"/>
          <p:cNvSpPr>
            <a:spLocks noChangeArrowheads="1"/>
          </p:cNvSpPr>
          <p:nvPr/>
        </p:nvSpPr>
        <p:spPr bwMode="auto">
          <a:xfrm>
            <a:off x="4273550" y="3587750"/>
            <a:ext cx="139700" cy="2578100"/>
          </a:xfrm>
          <a:prstGeom prst="rect">
            <a:avLst/>
          </a:prstGeom>
          <a:solidFill>
            <a:srgbClr val="FFC5CF"/>
          </a:solidFill>
          <a:ln w="12700">
            <a:solidFill>
              <a:schemeClr val="tx1"/>
            </a:solidFill>
            <a:miter lim="800000"/>
            <a:headEnd/>
            <a:tailEnd/>
          </a:ln>
          <a:effectLst/>
        </p:spPr>
        <p:txBody>
          <a:bodyPr wrap="none" anchor="ctr"/>
          <a:lstStyle/>
          <a:p>
            <a:endParaRPr lang="en-US"/>
          </a:p>
        </p:txBody>
      </p:sp>
      <p:sp>
        <p:nvSpPr>
          <p:cNvPr id="22" name="Freeform 19"/>
          <p:cNvSpPr>
            <a:spLocks/>
          </p:cNvSpPr>
          <p:nvPr/>
        </p:nvSpPr>
        <p:spPr bwMode="auto">
          <a:xfrm>
            <a:off x="914400" y="1905000"/>
            <a:ext cx="7164388" cy="4268788"/>
          </a:xfrm>
          <a:custGeom>
            <a:avLst/>
            <a:gdLst/>
            <a:ahLst/>
            <a:cxnLst>
              <a:cxn ang="0">
                <a:pos x="96" y="2688"/>
              </a:cxn>
              <a:cxn ang="0">
                <a:pos x="0" y="2688"/>
              </a:cxn>
              <a:cxn ang="0">
                <a:pos x="0" y="0"/>
              </a:cxn>
              <a:cxn ang="0">
                <a:pos x="4512" y="0"/>
              </a:cxn>
              <a:cxn ang="0">
                <a:pos x="4512" y="2688"/>
              </a:cxn>
              <a:cxn ang="0">
                <a:pos x="4416" y="2688"/>
              </a:cxn>
              <a:cxn ang="0">
                <a:pos x="4416" y="96"/>
              </a:cxn>
              <a:cxn ang="0">
                <a:pos x="96" y="96"/>
              </a:cxn>
              <a:cxn ang="0">
                <a:pos x="96" y="2688"/>
              </a:cxn>
            </a:cxnLst>
            <a:rect l="0" t="0" r="r" b="b"/>
            <a:pathLst>
              <a:path w="4513" h="2689">
                <a:moveTo>
                  <a:pt x="96" y="2688"/>
                </a:moveTo>
                <a:lnTo>
                  <a:pt x="0" y="2688"/>
                </a:lnTo>
                <a:lnTo>
                  <a:pt x="0" y="0"/>
                </a:lnTo>
                <a:lnTo>
                  <a:pt x="4512" y="0"/>
                </a:lnTo>
                <a:lnTo>
                  <a:pt x="4512" y="2688"/>
                </a:lnTo>
                <a:lnTo>
                  <a:pt x="4416" y="2688"/>
                </a:lnTo>
                <a:lnTo>
                  <a:pt x="4416" y="96"/>
                </a:lnTo>
                <a:lnTo>
                  <a:pt x="96" y="96"/>
                </a:lnTo>
                <a:lnTo>
                  <a:pt x="96" y="2688"/>
                </a:lnTo>
              </a:path>
            </a:pathLst>
          </a:custGeom>
          <a:solidFill>
            <a:srgbClr val="FFC5CF"/>
          </a:solidFill>
          <a:ln w="12700" cap="rnd" cmpd="sng">
            <a:solidFill>
              <a:schemeClr val="tx1"/>
            </a:solidFill>
            <a:prstDash val="solid"/>
            <a:round/>
            <a:headEnd type="none" w="med" len="med"/>
            <a:tailEnd type="none" w="med" len="med"/>
          </a:ln>
          <a:effectLst/>
        </p:spPr>
        <p:txBody>
          <a:bodyPr/>
          <a:lstStyle/>
          <a:p>
            <a:endParaRPr lang="en-US"/>
          </a:p>
        </p:txBody>
      </p:sp>
      <p:sp>
        <p:nvSpPr>
          <p:cNvPr id="23" name="Line 20"/>
          <p:cNvSpPr>
            <a:spLocks noChangeShapeType="1"/>
          </p:cNvSpPr>
          <p:nvPr/>
        </p:nvSpPr>
        <p:spPr bwMode="auto">
          <a:xfrm flipV="1">
            <a:off x="3055938" y="2052638"/>
            <a:ext cx="823912" cy="1611312"/>
          </a:xfrm>
          <a:prstGeom prst="line">
            <a:avLst/>
          </a:prstGeom>
          <a:noFill/>
          <a:ln w="12700">
            <a:solidFill>
              <a:schemeClr val="accent1"/>
            </a:solidFill>
            <a:round/>
            <a:headEnd/>
            <a:tailEnd type="triangle" w="med" len="med"/>
          </a:ln>
          <a:effectLst/>
        </p:spPr>
        <p:txBody>
          <a:bodyPr/>
          <a:lstStyle/>
          <a:p>
            <a:endParaRPr lang="en-US"/>
          </a:p>
        </p:txBody>
      </p:sp>
      <p:sp>
        <p:nvSpPr>
          <p:cNvPr id="24" name="Line 21"/>
          <p:cNvSpPr>
            <a:spLocks noChangeShapeType="1"/>
          </p:cNvSpPr>
          <p:nvPr/>
        </p:nvSpPr>
        <p:spPr bwMode="auto">
          <a:xfrm flipV="1">
            <a:off x="2674938" y="2052638"/>
            <a:ext cx="138112" cy="1535112"/>
          </a:xfrm>
          <a:prstGeom prst="line">
            <a:avLst/>
          </a:prstGeom>
          <a:noFill/>
          <a:ln w="12700">
            <a:solidFill>
              <a:schemeClr val="accent1"/>
            </a:solidFill>
            <a:round/>
            <a:headEnd/>
            <a:tailEnd type="triangle" w="med" len="med"/>
          </a:ln>
          <a:effectLst/>
        </p:spPr>
        <p:txBody>
          <a:bodyPr/>
          <a:lstStyle/>
          <a:p>
            <a:endParaRPr lang="en-US"/>
          </a:p>
        </p:txBody>
      </p:sp>
      <p:sp>
        <p:nvSpPr>
          <p:cNvPr id="25" name="Line 22"/>
          <p:cNvSpPr>
            <a:spLocks noChangeShapeType="1"/>
          </p:cNvSpPr>
          <p:nvPr/>
        </p:nvSpPr>
        <p:spPr bwMode="auto">
          <a:xfrm flipV="1">
            <a:off x="3513138" y="2052638"/>
            <a:ext cx="2881312" cy="1839912"/>
          </a:xfrm>
          <a:prstGeom prst="line">
            <a:avLst/>
          </a:prstGeom>
          <a:noFill/>
          <a:ln w="12700">
            <a:solidFill>
              <a:schemeClr val="accent1"/>
            </a:solidFill>
            <a:round/>
            <a:headEnd/>
            <a:tailEnd type="triangle" w="med" len="med"/>
          </a:ln>
          <a:effectLst/>
        </p:spPr>
        <p:txBody>
          <a:bodyPr/>
          <a:lstStyle/>
          <a:p>
            <a:endParaRPr lang="en-US"/>
          </a:p>
        </p:txBody>
      </p:sp>
      <p:sp>
        <p:nvSpPr>
          <p:cNvPr id="26" name="Line 23"/>
          <p:cNvSpPr>
            <a:spLocks noChangeShapeType="1"/>
          </p:cNvSpPr>
          <p:nvPr/>
        </p:nvSpPr>
        <p:spPr bwMode="auto">
          <a:xfrm flipH="1" flipV="1">
            <a:off x="1747838" y="2052638"/>
            <a:ext cx="544512" cy="1535112"/>
          </a:xfrm>
          <a:prstGeom prst="line">
            <a:avLst/>
          </a:prstGeom>
          <a:noFill/>
          <a:ln w="12700">
            <a:solidFill>
              <a:schemeClr val="accent1"/>
            </a:solidFill>
            <a:round/>
            <a:headEnd/>
            <a:tailEnd type="triangle" w="med" len="med"/>
          </a:ln>
          <a:effectLst/>
        </p:spPr>
        <p:txBody>
          <a:bodyPr/>
          <a:lstStyle/>
          <a:p>
            <a:endParaRPr lang="en-US"/>
          </a:p>
        </p:txBody>
      </p:sp>
      <p:sp>
        <p:nvSpPr>
          <p:cNvPr id="27" name="Line 24"/>
          <p:cNvSpPr>
            <a:spLocks noChangeShapeType="1"/>
          </p:cNvSpPr>
          <p:nvPr/>
        </p:nvSpPr>
        <p:spPr bwMode="auto">
          <a:xfrm>
            <a:off x="3894138" y="2065338"/>
            <a:ext cx="900112" cy="671512"/>
          </a:xfrm>
          <a:prstGeom prst="line">
            <a:avLst/>
          </a:prstGeom>
          <a:noFill/>
          <a:ln w="12700">
            <a:solidFill>
              <a:schemeClr val="accent1"/>
            </a:solidFill>
            <a:round/>
            <a:headEnd/>
            <a:tailEnd type="triangle" w="med" len="med"/>
          </a:ln>
          <a:effectLst/>
        </p:spPr>
        <p:txBody>
          <a:bodyPr/>
          <a:lstStyle/>
          <a:p>
            <a:endParaRPr lang="en-US"/>
          </a:p>
        </p:txBody>
      </p:sp>
      <p:sp>
        <p:nvSpPr>
          <p:cNvPr id="28" name="Line 25"/>
          <p:cNvSpPr>
            <a:spLocks noChangeShapeType="1"/>
          </p:cNvSpPr>
          <p:nvPr/>
        </p:nvSpPr>
        <p:spPr bwMode="auto">
          <a:xfrm>
            <a:off x="6408738" y="2065338"/>
            <a:ext cx="1509712" cy="1509712"/>
          </a:xfrm>
          <a:prstGeom prst="line">
            <a:avLst/>
          </a:prstGeom>
          <a:noFill/>
          <a:ln w="12700">
            <a:solidFill>
              <a:schemeClr val="accent1"/>
            </a:solidFill>
            <a:round/>
            <a:headEnd/>
            <a:tailEnd type="triangle" w="med" len="med"/>
          </a:ln>
          <a:effectLst/>
        </p:spPr>
        <p:txBody>
          <a:bodyPr/>
          <a:lstStyle/>
          <a:p>
            <a:endParaRPr lang="en-US"/>
          </a:p>
        </p:txBody>
      </p:sp>
      <p:sp>
        <p:nvSpPr>
          <p:cNvPr id="29" name="Line 26"/>
          <p:cNvSpPr>
            <a:spLocks noChangeShapeType="1"/>
          </p:cNvSpPr>
          <p:nvPr/>
        </p:nvSpPr>
        <p:spPr bwMode="auto">
          <a:xfrm flipH="1">
            <a:off x="1443038" y="2065338"/>
            <a:ext cx="315912" cy="976312"/>
          </a:xfrm>
          <a:prstGeom prst="line">
            <a:avLst/>
          </a:prstGeom>
          <a:noFill/>
          <a:ln w="12700">
            <a:solidFill>
              <a:schemeClr val="accent1"/>
            </a:solidFill>
            <a:round/>
            <a:headEnd/>
            <a:tailEnd type="triangle" w="med" len="med"/>
          </a:ln>
          <a:effectLst/>
        </p:spPr>
        <p:txBody>
          <a:bodyPr/>
          <a:lstStyle/>
          <a:p>
            <a:endParaRPr lang="en-US"/>
          </a:p>
        </p:txBody>
      </p:sp>
      <p:sp>
        <p:nvSpPr>
          <p:cNvPr id="30" name="Line 27"/>
          <p:cNvSpPr>
            <a:spLocks noChangeShapeType="1"/>
          </p:cNvSpPr>
          <p:nvPr/>
        </p:nvSpPr>
        <p:spPr bwMode="auto">
          <a:xfrm flipH="1">
            <a:off x="7234238" y="3589338"/>
            <a:ext cx="696912" cy="290512"/>
          </a:xfrm>
          <a:prstGeom prst="line">
            <a:avLst/>
          </a:prstGeom>
          <a:noFill/>
          <a:ln w="12700">
            <a:solidFill>
              <a:schemeClr val="accent1"/>
            </a:solidFill>
            <a:round/>
            <a:headEnd/>
            <a:tailEnd type="triangle" w="med" len="med"/>
          </a:ln>
          <a:effectLst/>
        </p:spPr>
        <p:txBody>
          <a:bodyPr/>
          <a:lstStyle/>
          <a:p>
            <a:endParaRPr lang="en-US"/>
          </a:p>
        </p:txBody>
      </p:sp>
      <p:sp>
        <p:nvSpPr>
          <p:cNvPr id="31" name="Line 28"/>
          <p:cNvSpPr>
            <a:spLocks noChangeShapeType="1"/>
          </p:cNvSpPr>
          <p:nvPr/>
        </p:nvSpPr>
        <p:spPr bwMode="auto">
          <a:xfrm flipV="1">
            <a:off x="6256338" y="2052638"/>
            <a:ext cx="1281112" cy="2144712"/>
          </a:xfrm>
          <a:prstGeom prst="line">
            <a:avLst/>
          </a:prstGeom>
          <a:noFill/>
          <a:ln w="12700">
            <a:solidFill>
              <a:schemeClr val="accent2"/>
            </a:solidFill>
            <a:round/>
            <a:headEnd/>
            <a:tailEnd type="triangle" w="med" len="med"/>
          </a:ln>
          <a:effectLst/>
        </p:spPr>
        <p:txBody>
          <a:bodyPr/>
          <a:lstStyle/>
          <a:p>
            <a:endParaRPr lang="en-US"/>
          </a:p>
        </p:txBody>
      </p:sp>
      <p:sp>
        <p:nvSpPr>
          <p:cNvPr id="32" name="Line 29"/>
          <p:cNvSpPr>
            <a:spLocks noChangeShapeType="1"/>
          </p:cNvSpPr>
          <p:nvPr/>
        </p:nvSpPr>
        <p:spPr bwMode="auto">
          <a:xfrm flipH="1" flipV="1">
            <a:off x="5862638" y="2052638"/>
            <a:ext cx="239712" cy="2144712"/>
          </a:xfrm>
          <a:prstGeom prst="line">
            <a:avLst/>
          </a:prstGeom>
          <a:noFill/>
          <a:ln w="12700">
            <a:solidFill>
              <a:schemeClr val="accent2"/>
            </a:solidFill>
            <a:round/>
            <a:headEnd/>
            <a:tailEnd type="triangle" w="med" len="med"/>
          </a:ln>
          <a:effectLst/>
        </p:spPr>
        <p:txBody>
          <a:bodyPr/>
          <a:lstStyle/>
          <a:p>
            <a:endParaRPr lang="en-US"/>
          </a:p>
        </p:txBody>
      </p:sp>
      <p:sp>
        <p:nvSpPr>
          <p:cNvPr id="33" name="Line 30"/>
          <p:cNvSpPr>
            <a:spLocks noChangeShapeType="1"/>
          </p:cNvSpPr>
          <p:nvPr/>
        </p:nvSpPr>
        <p:spPr bwMode="auto">
          <a:xfrm flipV="1">
            <a:off x="6408738" y="3881438"/>
            <a:ext cx="823912" cy="392112"/>
          </a:xfrm>
          <a:prstGeom prst="line">
            <a:avLst/>
          </a:prstGeom>
          <a:noFill/>
          <a:ln w="12700">
            <a:solidFill>
              <a:schemeClr val="accent2"/>
            </a:solidFill>
            <a:round/>
            <a:headEnd/>
            <a:tailEnd type="triangle" w="med" len="med"/>
          </a:ln>
          <a:effectLst/>
        </p:spPr>
        <p:txBody>
          <a:bodyPr/>
          <a:lstStyle/>
          <a:p>
            <a:endParaRPr lang="en-US"/>
          </a:p>
        </p:txBody>
      </p:sp>
      <p:sp>
        <p:nvSpPr>
          <p:cNvPr id="34" name="Line 31"/>
          <p:cNvSpPr>
            <a:spLocks noChangeShapeType="1"/>
          </p:cNvSpPr>
          <p:nvPr/>
        </p:nvSpPr>
        <p:spPr bwMode="auto">
          <a:xfrm flipH="1">
            <a:off x="5100638" y="2065338"/>
            <a:ext cx="773112" cy="366712"/>
          </a:xfrm>
          <a:prstGeom prst="line">
            <a:avLst/>
          </a:prstGeom>
          <a:noFill/>
          <a:ln w="12700">
            <a:solidFill>
              <a:schemeClr val="accent2"/>
            </a:solidFill>
            <a:round/>
            <a:headEnd/>
            <a:tailEnd type="triangle" w="med" len="med"/>
          </a:ln>
          <a:effectLst/>
        </p:spPr>
        <p:txBody>
          <a:bodyPr/>
          <a:lstStyle/>
          <a:p>
            <a:endParaRPr lang="en-US"/>
          </a:p>
        </p:txBody>
      </p:sp>
      <p:sp>
        <p:nvSpPr>
          <p:cNvPr id="35" name="Line 32"/>
          <p:cNvSpPr>
            <a:spLocks noChangeShapeType="1"/>
          </p:cNvSpPr>
          <p:nvPr/>
        </p:nvSpPr>
        <p:spPr bwMode="auto">
          <a:xfrm flipH="1" flipV="1">
            <a:off x="4719638" y="2052638"/>
            <a:ext cx="1230312" cy="2068512"/>
          </a:xfrm>
          <a:prstGeom prst="line">
            <a:avLst/>
          </a:prstGeom>
          <a:noFill/>
          <a:ln w="12700">
            <a:solidFill>
              <a:schemeClr val="accent2"/>
            </a:solidFill>
            <a:round/>
            <a:headEnd/>
            <a:tailEnd type="triangle" w="med" len="med"/>
          </a:ln>
          <a:effectLst/>
        </p:spPr>
        <p:txBody>
          <a:bodyPr/>
          <a:lstStyle/>
          <a:p>
            <a:endParaRPr lang="en-US"/>
          </a:p>
        </p:txBody>
      </p:sp>
      <p:sp>
        <p:nvSpPr>
          <p:cNvPr id="36" name="Line 33"/>
          <p:cNvSpPr>
            <a:spLocks noChangeShapeType="1"/>
          </p:cNvSpPr>
          <p:nvPr/>
        </p:nvSpPr>
        <p:spPr bwMode="auto">
          <a:xfrm flipH="1">
            <a:off x="3881438" y="2065338"/>
            <a:ext cx="849312" cy="519112"/>
          </a:xfrm>
          <a:prstGeom prst="line">
            <a:avLst/>
          </a:prstGeom>
          <a:noFill/>
          <a:ln w="12700">
            <a:solidFill>
              <a:schemeClr val="accent2"/>
            </a:solidFill>
            <a:round/>
            <a:headEnd/>
            <a:tailEnd type="triangle" w="med" len="med"/>
          </a:ln>
          <a:effectLst/>
        </p:spPr>
        <p:txBody>
          <a:bodyPr/>
          <a:lstStyle/>
          <a:p>
            <a:endParaRPr lang="en-US"/>
          </a:p>
        </p:txBody>
      </p:sp>
      <p:sp>
        <p:nvSpPr>
          <p:cNvPr id="37" name="Rectangle 34"/>
          <p:cNvSpPr>
            <a:spLocks noChangeArrowheads="1"/>
          </p:cNvSpPr>
          <p:nvPr/>
        </p:nvSpPr>
        <p:spPr bwMode="auto">
          <a:xfrm>
            <a:off x="1570038" y="4876800"/>
            <a:ext cx="2128837" cy="547688"/>
          </a:xfrm>
          <a:prstGeom prst="rect">
            <a:avLst/>
          </a:prstGeom>
          <a:noFill/>
          <a:ln w="25400">
            <a:solidFill>
              <a:schemeClr val="accent1"/>
            </a:solidFill>
            <a:miter lim="800000"/>
            <a:headEnd/>
            <a:tailEnd/>
          </a:ln>
          <a:effectLst/>
        </p:spPr>
        <p:txBody>
          <a:bodyPr wrap="none" lIns="90488" tIns="44450" rIns="90488" bIns="44450">
            <a:spAutoFit/>
          </a:bodyPr>
          <a:lstStyle/>
          <a:p>
            <a:r>
              <a:rPr lang="cs-CZ" sz="2800" b="1">
                <a:latin typeface="Arial" pitchFamily="34" charset="0"/>
              </a:rPr>
              <a:t>L </a:t>
            </a:r>
            <a:r>
              <a:rPr lang="cs-CZ" sz="2800">
                <a:latin typeface="Arial" pitchFamily="34" charset="0"/>
              </a:rPr>
              <a:t>(radiance)</a:t>
            </a:r>
            <a:endParaRPr lang="cs-CZ" sz="2800">
              <a:latin typeface="Arial CE" charset="-18"/>
            </a:endParaRPr>
          </a:p>
        </p:txBody>
      </p:sp>
      <p:sp>
        <p:nvSpPr>
          <p:cNvPr id="38" name="Rectangle 35"/>
          <p:cNvSpPr>
            <a:spLocks noChangeArrowheads="1"/>
          </p:cNvSpPr>
          <p:nvPr/>
        </p:nvSpPr>
        <p:spPr bwMode="auto">
          <a:xfrm>
            <a:off x="4999038" y="5105400"/>
            <a:ext cx="2641750" cy="520655"/>
          </a:xfrm>
          <a:prstGeom prst="rect">
            <a:avLst/>
          </a:prstGeom>
          <a:noFill/>
          <a:ln w="25400">
            <a:solidFill>
              <a:schemeClr val="accent2"/>
            </a:solidFill>
            <a:miter lim="800000"/>
            <a:headEnd/>
            <a:tailEnd/>
          </a:ln>
          <a:effectLst/>
        </p:spPr>
        <p:txBody>
          <a:bodyPr wrap="none" lIns="90488" tIns="44450" rIns="90488" bIns="44450">
            <a:spAutoFit/>
          </a:bodyPr>
          <a:lstStyle/>
          <a:p>
            <a:r>
              <a:rPr lang="cs-CZ" sz="2800" b="1" dirty="0">
                <a:latin typeface="Arial" pitchFamily="34" charset="0"/>
              </a:rPr>
              <a:t>W </a:t>
            </a:r>
            <a:r>
              <a:rPr lang="cs-CZ" sz="2800" dirty="0">
                <a:latin typeface="Arial" pitchFamily="34" charset="0"/>
              </a:rPr>
              <a:t>(</a:t>
            </a:r>
            <a:r>
              <a:rPr lang="en-US" sz="2800" dirty="0">
                <a:latin typeface="Arial" pitchFamily="34" charset="0"/>
              </a:rPr>
              <a:t>importance</a:t>
            </a:r>
            <a:r>
              <a:rPr lang="cs-CZ" sz="2800" dirty="0">
                <a:latin typeface="Arial" pitchFamily="34" charset="0"/>
              </a:rPr>
              <a:t>)</a:t>
            </a:r>
            <a:endParaRPr lang="cs-CZ" sz="2800" dirty="0">
              <a:latin typeface="Arial CE" charset="-18"/>
            </a:endParaRPr>
          </a:p>
        </p:txBody>
      </p:sp>
    </p:spTree>
    <p:extLst>
      <p:ext uri="{BB962C8B-B14F-4D97-AF65-F5344CB8AC3E}">
        <p14:creationId xmlns:p14="http://schemas.microsoft.com/office/powerpoint/2010/main" val="20091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importance</a:t>
            </a:r>
          </a:p>
        </p:txBody>
      </p:sp>
      <p:sp>
        <p:nvSpPr>
          <p:cNvPr id="3" name="Content Placeholder 2"/>
          <p:cNvSpPr>
            <a:spLocks noGrp="1"/>
          </p:cNvSpPr>
          <p:nvPr>
            <p:ph idx="1"/>
          </p:nvPr>
        </p:nvSpPr>
        <p:spPr>
          <a:xfrm>
            <a:off x="457200" y="1600200"/>
            <a:ext cx="8507288" cy="4530725"/>
          </a:xfrm>
        </p:spPr>
        <p:txBody>
          <a:bodyPr/>
          <a:lstStyle/>
          <a:p>
            <a:r>
              <a:rPr lang="cs-CZ" i="1" dirty="0" err="1"/>
              <a:t>W</a:t>
            </a:r>
            <a:r>
              <a:rPr lang="cs-CZ" baseline="-25000" dirty="0" err="1"/>
              <a:t>e</a:t>
            </a:r>
            <a:r>
              <a:rPr lang="cs-CZ" dirty="0"/>
              <a:t> </a:t>
            </a:r>
            <a:r>
              <a:rPr lang="en-US" dirty="0"/>
              <a:t>describes how important is the incident radiance to the sensor response</a:t>
            </a:r>
            <a:endParaRPr lang="cs-CZ" dirty="0"/>
          </a:p>
          <a:p>
            <a:r>
              <a:rPr lang="en-US" dirty="0"/>
              <a:t>One step into the scene</a:t>
            </a:r>
            <a:r>
              <a:rPr lang="cs-CZ" dirty="0"/>
              <a:t>: </a:t>
            </a:r>
            <a:r>
              <a:rPr lang="en-US" dirty="0"/>
              <a:t>Incident radiance on the sensor </a:t>
            </a:r>
            <a:r>
              <a:rPr lang="cs-CZ" dirty="0"/>
              <a:t>= </a:t>
            </a:r>
            <a:r>
              <a:rPr lang="en-US" dirty="0"/>
              <a:t>outgoing radiance from other scene points</a:t>
            </a:r>
            <a:endParaRPr lang="cs-CZ" dirty="0"/>
          </a:p>
          <a:p>
            <a:r>
              <a:rPr lang="en-US" dirty="0"/>
              <a:t>And we can go on to </a:t>
            </a:r>
            <a:r>
              <a:rPr lang="cs-CZ" dirty="0"/>
              <a:t>2, 3, …  </a:t>
            </a:r>
            <a:r>
              <a:rPr lang="en-US" dirty="0"/>
              <a:t>steps into the scene</a:t>
            </a:r>
            <a:r>
              <a:rPr lang="cs-CZ" dirty="0"/>
              <a:t>…</a:t>
            </a:r>
          </a:p>
          <a:p>
            <a:pPr marL="0" indent="0">
              <a:buNone/>
            </a:pPr>
            <a:endParaRPr lang="cs-CZ" dirty="0"/>
          </a:p>
          <a:p>
            <a:r>
              <a:rPr lang="en-US" dirty="0"/>
              <a:t>As a result, </a:t>
            </a:r>
            <a:r>
              <a:rPr lang="cs-CZ" i="1" dirty="0" err="1"/>
              <a:t>W</a:t>
            </a:r>
            <a:r>
              <a:rPr lang="cs-CZ" baseline="-25000" dirty="0" err="1"/>
              <a:t>e</a:t>
            </a:r>
            <a:r>
              <a:rPr lang="cs-CZ" dirty="0"/>
              <a:t> </a:t>
            </a:r>
            <a:r>
              <a:rPr lang="en-US" dirty="0"/>
              <a:t>can be interpreted as an (imaginary) transport quantity emitted from the sensor </a:t>
            </a:r>
            <a:r>
              <a:rPr lang="cs-CZ" dirty="0"/>
              <a:t>(</a:t>
            </a:r>
            <a:r>
              <a:rPr lang="en-US" dirty="0"/>
              <a:t>similarly to how radiance</a:t>
            </a:r>
            <a:r>
              <a:rPr lang="cs-CZ" dirty="0"/>
              <a:t> </a:t>
            </a:r>
            <a:r>
              <a:rPr lang="cs-CZ" i="1" dirty="0" err="1"/>
              <a:t>L</a:t>
            </a:r>
            <a:r>
              <a:rPr lang="cs-CZ" baseline="-25000" dirty="0" err="1"/>
              <a:t>e</a:t>
            </a:r>
            <a:r>
              <a:rPr lang="cs-CZ" dirty="0"/>
              <a:t> </a:t>
            </a:r>
            <a:r>
              <a:rPr lang="en-US" dirty="0"/>
              <a:t>is emitted from light sources</a:t>
            </a:r>
            <a:r>
              <a:rPr lang="cs-CZ" dirty="0"/>
              <a:t>)</a:t>
            </a:r>
            <a:endParaRPr lang="cs-CZ" b="1" dirty="0"/>
          </a:p>
          <a:p>
            <a:r>
              <a:rPr lang="en-US" dirty="0"/>
              <a:t>In this interpretation, we call </a:t>
            </a:r>
            <a:r>
              <a:rPr lang="cs-CZ" i="1" dirty="0" err="1"/>
              <a:t>W</a:t>
            </a:r>
            <a:r>
              <a:rPr lang="cs-CZ" baseline="-25000" dirty="0" err="1"/>
              <a:t>e</a:t>
            </a:r>
            <a:r>
              <a:rPr lang="en-US" dirty="0"/>
              <a:t> the </a:t>
            </a:r>
            <a:r>
              <a:rPr lang="en-US" b="1" dirty="0"/>
              <a:t>emitted importance function</a:t>
            </a:r>
            <a:br>
              <a:rPr lang="cs-CZ" b="1" dirty="0"/>
            </a:br>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166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of visual importance</a:t>
            </a:r>
          </a:p>
        </p:txBody>
      </p:sp>
      <p:sp>
        <p:nvSpPr>
          <p:cNvPr id="3" name="Content Placeholder 2"/>
          <p:cNvSpPr>
            <a:spLocks noGrp="1"/>
          </p:cNvSpPr>
          <p:nvPr>
            <p:ph idx="1"/>
          </p:nvPr>
        </p:nvSpPr>
        <p:spPr/>
        <p:txBody>
          <a:bodyPr/>
          <a:lstStyle/>
          <a:p>
            <a:r>
              <a:rPr lang="en-US" dirty="0"/>
              <a:t>The importance function is transported by the similar rules to radiance and settles down on an </a:t>
            </a:r>
            <a:r>
              <a:rPr lang="en-US" b="1" dirty="0"/>
              <a:t>equilibrium (steady state)</a:t>
            </a:r>
            <a:r>
              <a:rPr lang="cs-CZ" dirty="0"/>
              <a:t> </a:t>
            </a:r>
            <a:r>
              <a:rPr lang="en-US" dirty="0"/>
              <a:t>given by the </a:t>
            </a:r>
            <a:r>
              <a:rPr lang="en-US" b="1" dirty="0"/>
              <a:t>equilibrium visual importance function</a:t>
            </a:r>
            <a:r>
              <a:rPr lang="cs-CZ" b="1" dirty="0"/>
              <a:t> </a:t>
            </a:r>
            <a:r>
              <a:rPr lang="cs-CZ" b="1" i="1" dirty="0"/>
              <a:t>W</a:t>
            </a:r>
            <a:r>
              <a:rPr lang="cs-CZ" dirty="0"/>
              <a:t>:</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graphicFrame>
        <p:nvGraphicFramePr>
          <p:cNvPr id="508930" name="Object 2"/>
          <p:cNvGraphicFramePr>
            <a:graphicFrameLocks noChangeAspect="1"/>
          </p:cNvGraphicFramePr>
          <p:nvPr>
            <p:extLst>
              <p:ext uri="{D42A27DB-BD31-4B8C-83A1-F6EECF244321}">
                <p14:modId xmlns:p14="http://schemas.microsoft.com/office/powerpoint/2010/main" val="2932905366"/>
              </p:ext>
            </p:extLst>
          </p:nvPr>
        </p:nvGraphicFramePr>
        <p:xfrm>
          <a:off x="467544" y="3338240"/>
          <a:ext cx="8239125" cy="1458912"/>
        </p:xfrm>
        <a:graphic>
          <a:graphicData uri="http://schemas.openxmlformats.org/presentationml/2006/ole">
            <mc:AlternateContent xmlns:mc="http://schemas.openxmlformats.org/markup-compatibility/2006">
              <mc:Choice xmlns:v="urn:schemas-microsoft-com:vml" Requires="v">
                <p:oleObj spid="_x0000_s403673" name="Rovnice" r:id="rId3" imgW="3581400" imgH="635000" progId="Equation.3">
                  <p:embed/>
                </p:oleObj>
              </mc:Choice>
              <mc:Fallback>
                <p:oleObj name="Rovnice" r:id="rId3" imgW="3581400" imgH="635000"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38240"/>
                        <a:ext cx="8239125" cy="14589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8" name="Straight Connector 7"/>
          <p:cNvCxnSpPr/>
          <p:nvPr/>
        </p:nvCxnSpPr>
        <p:spPr>
          <a:xfrm>
            <a:off x="5004048" y="4509120"/>
            <a:ext cx="208823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71800" y="5241974"/>
            <a:ext cx="6458819" cy="1200329"/>
          </a:xfrm>
          <a:prstGeom prst="rect">
            <a:avLst/>
          </a:prstGeom>
          <a:noFill/>
        </p:spPr>
        <p:txBody>
          <a:bodyPr wrap="none" rtlCol="0">
            <a:spAutoFit/>
          </a:bodyPr>
          <a:lstStyle/>
          <a:p>
            <a:r>
              <a:rPr lang="en-US" dirty="0">
                <a:latin typeface="+mj-lt"/>
              </a:rPr>
              <a:t>As in the rendering equation except that the </a:t>
            </a:r>
            <a:r>
              <a:rPr lang="cs-CZ" dirty="0">
                <a:latin typeface="+mj-lt"/>
              </a:rPr>
              <a:t>BRDF </a:t>
            </a:r>
            <a:br>
              <a:rPr lang="en-US" dirty="0">
                <a:latin typeface="+mj-lt"/>
              </a:rPr>
            </a:br>
            <a:r>
              <a:rPr lang="en-US" dirty="0">
                <a:latin typeface="+mj-lt"/>
              </a:rPr>
              <a:t>arguments are exchanged  </a:t>
            </a:r>
            <a:r>
              <a:rPr lang="cs-CZ" dirty="0">
                <a:latin typeface="+mj-lt"/>
              </a:rPr>
              <a:t>(</a:t>
            </a:r>
            <a:r>
              <a:rPr lang="en-US" dirty="0">
                <a:latin typeface="+mj-lt"/>
              </a:rPr>
              <a:t>No difference for reflection </a:t>
            </a:r>
            <a:br>
              <a:rPr lang="en-US" dirty="0">
                <a:latin typeface="+mj-lt"/>
              </a:rPr>
            </a:br>
            <a:r>
              <a:rPr lang="en-US" dirty="0">
                <a:latin typeface="+mj-lt"/>
              </a:rPr>
              <a:t>because the BRDF is symmetrical, but it makes difference for </a:t>
            </a:r>
            <a:br>
              <a:rPr lang="en-US" dirty="0">
                <a:latin typeface="+mj-lt"/>
              </a:rPr>
            </a:br>
            <a:r>
              <a:rPr lang="en-US" dirty="0">
                <a:latin typeface="+mj-lt"/>
              </a:rPr>
              <a:t>transmission, which is in general not symmetrical.</a:t>
            </a:r>
            <a:r>
              <a:rPr lang="cs-CZ" dirty="0">
                <a:latin typeface="+mj-lt"/>
              </a:rPr>
              <a:t>)</a:t>
            </a:r>
            <a:endParaRPr lang="en-US" dirty="0">
              <a:latin typeface="+mj-lt"/>
            </a:endParaRPr>
          </a:p>
        </p:txBody>
      </p:sp>
      <p:cxnSp>
        <p:nvCxnSpPr>
          <p:cNvPr id="11" name="Straight Arrow Connector 10"/>
          <p:cNvCxnSpPr>
            <a:stCxn id="9" idx="0"/>
          </p:cNvCxnSpPr>
          <p:nvPr/>
        </p:nvCxnSpPr>
        <p:spPr>
          <a:xfrm flipH="1" flipV="1">
            <a:off x="5256145" y="4509120"/>
            <a:ext cx="745065" cy="73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graphicFrame>
        <p:nvGraphicFramePr>
          <p:cNvPr id="7" name="Object 3"/>
          <p:cNvGraphicFramePr>
            <a:graphicFrameLocks noChangeAspect="1"/>
          </p:cNvGraphicFramePr>
          <p:nvPr/>
        </p:nvGraphicFramePr>
        <p:xfrm>
          <a:off x="3707904" y="2636912"/>
          <a:ext cx="1752600" cy="1223962"/>
        </p:xfrm>
        <a:graphic>
          <a:graphicData uri="http://schemas.openxmlformats.org/presentationml/2006/ole">
            <mc:AlternateContent xmlns:mc="http://schemas.openxmlformats.org/markup-compatibility/2006">
              <mc:Choice xmlns:v="urn:schemas-microsoft-com:vml" Requires="v">
                <p:oleObj spid="_x0000_s404697" name="Rovnice" r:id="rId3" imgW="761669" imgH="533169" progId="Equation.3">
                  <p:embed/>
                </p:oleObj>
              </mc:Choice>
              <mc:Fallback>
                <p:oleObj name="Rovnice" r:id="rId3" imgW="761669" imgH="533169"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636912"/>
                        <a:ext cx="1752600" cy="122396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0" name="Straight Arrow Connector 9"/>
          <p:cNvCxnSpPr>
            <a:stCxn id="11" idx="3"/>
          </p:cNvCxnSpPr>
          <p:nvPr/>
        </p:nvCxnSpPr>
        <p:spPr>
          <a:xfrm>
            <a:off x="3399122" y="2029490"/>
            <a:ext cx="1028863" cy="75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844824"/>
            <a:ext cx="2571538" cy="369332"/>
          </a:xfrm>
          <a:prstGeom prst="rect">
            <a:avLst/>
          </a:prstGeom>
          <a:noFill/>
        </p:spPr>
        <p:txBody>
          <a:bodyPr wrap="none" rtlCol="0">
            <a:spAutoFit/>
          </a:bodyPr>
          <a:lstStyle/>
          <a:p>
            <a:r>
              <a:rPr lang="en-US" b="1" dirty="0">
                <a:latin typeface="+mj-lt"/>
              </a:rPr>
              <a:t>Emitted importance</a:t>
            </a:r>
          </a:p>
        </p:txBody>
      </p:sp>
      <p:sp>
        <p:nvSpPr>
          <p:cNvPr id="12" name="TextBox 11"/>
          <p:cNvSpPr txBox="1"/>
          <p:nvPr/>
        </p:nvSpPr>
        <p:spPr>
          <a:xfrm>
            <a:off x="6516216" y="2204864"/>
            <a:ext cx="1640193" cy="923330"/>
          </a:xfrm>
          <a:prstGeom prst="rect">
            <a:avLst/>
          </a:prstGeom>
          <a:noFill/>
        </p:spPr>
        <p:txBody>
          <a:bodyPr wrap="none" rtlCol="0">
            <a:spAutoFit/>
          </a:bodyPr>
          <a:lstStyle/>
          <a:p>
            <a:r>
              <a:rPr lang="en-US" b="1" dirty="0">
                <a:latin typeface="+mj-lt"/>
              </a:rPr>
              <a:t>Equilibrium</a:t>
            </a:r>
            <a:br>
              <a:rPr lang="en-US" b="1" dirty="0">
                <a:latin typeface="+mj-lt"/>
              </a:rPr>
            </a:br>
            <a:r>
              <a:rPr lang="en-US" b="1" dirty="0">
                <a:latin typeface="+mj-lt"/>
              </a:rPr>
              <a:t>incident</a:t>
            </a:r>
            <a:br>
              <a:rPr lang="en-US" b="1" dirty="0">
                <a:latin typeface="+mj-lt"/>
              </a:rPr>
            </a:br>
            <a:r>
              <a:rPr lang="en-US" b="1" dirty="0">
                <a:latin typeface="+mj-lt"/>
              </a:rPr>
              <a:t>radiance</a:t>
            </a:r>
          </a:p>
        </p:txBody>
      </p:sp>
      <p:cxnSp>
        <p:nvCxnSpPr>
          <p:cNvPr id="13" name="Straight Arrow Connector 12"/>
          <p:cNvCxnSpPr>
            <a:stCxn id="12" idx="1"/>
          </p:cNvCxnSpPr>
          <p:nvPr/>
        </p:nvCxnSpPr>
        <p:spPr>
          <a:xfrm flipH="1">
            <a:off x="5220072" y="2666529"/>
            <a:ext cx="1296144" cy="2584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2564904"/>
            <a:ext cx="1872208"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8512" y="3801814"/>
            <a:ext cx="1640193" cy="923330"/>
          </a:xfrm>
          <a:prstGeom prst="rect">
            <a:avLst/>
          </a:prstGeom>
          <a:noFill/>
        </p:spPr>
        <p:txBody>
          <a:bodyPr wrap="none" rtlCol="0">
            <a:spAutoFit/>
          </a:bodyPr>
          <a:lstStyle/>
          <a:p>
            <a:r>
              <a:rPr lang="en-US" b="1" dirty="0">
                <a:latin typeface="+mj-lt"/>
              </a:rPr>
              <a:t>Equilibrium</a:t>
            </a:r>
            <a:br>
              <a:rPr lang="en-US" b="1" dirty="0">
                <a:latin typeface="+mj-lt"/>
              </a:rPr>
            </a:br>
            <a:r>
              <a:rPr lang="en-US" b="1" dirty="0">
                <a:latin typeface="+mj-lt"/>
              </a:rPr>
              <a:t>incident</a:t>
            </a:r>
            <a:br>
              <a:rPr lang="en-US" b="1" dirty="0">
                <a:latin typeface="+mj-lt"/>
              </a:rPr>
            </a:br>
            <a:r>
              <a:rPr lang="en-US" b="1" dirty="0">
                <a:latin typeface="+mj-lt"/>
              </a:rPr>
              <a:t>importance</a:t>
            </a:r>
          </a:p>
        </p:txBody>
      </p:sp>
      <p:cxnSp>
        <p:nvCxnSpPr>
          <p:cNvPr id="20" name="Straight Arrow Connector 19"/>
          <p:cNvCxnSpPr>
            <a:stCxn id="19" idx="3"/>
          </p:cNvCxnSpPr>
          <p:nvPr/>
        </p:nvCxnSpPr>
        <p:spPr>
          <a:xfrm flipV="1">
            <a:off x="2488705" y="3789042"/>
            <a:ext cx="1939279" cy="474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61080" y="4078813"/>
            <a:ext cx="1228221" cy="646331"/>
          </a:xfrm>
          <a:prstGeom prst="rect">
            <a:avLst/>
          </a:prstGeom>
          <a:noFill/>
        </p:spPr>
        <p:txBody>
          <a:bodyPr wrap="none" rtlCol="0">
            <a:spAutoFit/>
          </a:bodyPr>
          <a:lstStyle/>
          <a:p>
            <a:r>
              <a:rPr lang="en-US" b="1" dirty="0">
                <a:latin typeface="+mj-lt"/>
              </a:rPr>
              <a:t>Emitted</a:t>
            </a:r>
            <a:br>
              <a:rPr lang="en-US" b="1" dirty="0">
                <a:latin typeface="+mj-lt"/>
              </a:rPr>
            </a:br>
            <a:r>
              <a:rPr lang="en-US" b="1" dirty="0">
                <a:latin typeface="+mj-lt"/>
              </a:rPr>
              <a:t>radiance</a:t>
            </a:r>
          </a:p>
        </p:txBody>
      </p:sp>
      <p:cxnSp>
        <p:nvCxnSpPr>
          <p:cNvPr id="26" name="Straight Arrow Connector 25"/>
          <p:cNvCxnSpPr>
            <a:stCxn id="24" idx="1"/>
          </p:cNvCxnSpPr>
          <p:nvPr/>
        </p:nvCxnSpPr>
        <p:spPr>
          <a:xfrm flipH="1" flipV="1">
            <a:off x="5076056" y="3789042"/>
            <a:ext cx="885024" cy="612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2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 – proof </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pic>
        <p:nvPicPr>
          <p:cNvPr id="439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0" y="1556792"/>
            <a:ext cx="8217475" cy="490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6156176" y="926894"/>
            <a:ext cx="2565999" cy="369332"/>
          </a:xfrm>
          <a:prstGeom prst="rect">
            <a:avLst/>
          </a:prstGeom>
          <a:noFill/>
        </p:spPr>
        <p:txBody>
          <a:bodyPr wrap="square" rtlCol="0">
            <a:spAutoFit/>
          </a:bodyPr>
          <a:lstStyle/>
          <a:p>
            <a:r>
              <a:rPr lang="en-US" b="1" i="1" dirty="0">
                <a:latin typeface="+mn-lt"/>
              </a:rPr>
              <a:t>r</a:t>
            </a:r>
            <a:r>
              <a:rPr lang="en-US" dirty="0">
                <a:latin typeface="+mn-lt"/>
              </a:rPr>
              <a:t> stands for (</a:t>
            </a:r>
            <a:r>
              <a:rPr lang="en-US" b="1" dirty="0" err="1">
                <a:latin typeface="+mn-lt"/>
              </a:rPr>
              <a:t>x</a:t>
            </a:r>
            <a:r>
              <a:rPr lang="en-US" dirty="0" err="1">
                <a:latin typeface="+mn-lt"/>
              </a:rPr>
              <a:t>,</a:t>
            </a:r>
            <a:r>
              <a:rPr lang="en-US" dirty="0" err="1">
                <a:latin typeface="Symbol" panose="05050102010706020507" pitchFamily="18" charset="2"/>
              </a:rPr>
              <a:t>w</a:t>
            </a:r>
            <a:r>
              <a:rPr lang="en-US" dirty="0">
                <a:latin typeface="+mn-lt"/>
              </a:rPr>
              <a:t>)</a:t>
            </a:r>
            <a:endParaRPr lang="cs-CZ" dirty="0">
              <a:latin typeface="+mn-lt"/>
            </a:endParaRPr>
          </a:p>
        </p:txBody>
      </p:sp>
    </p:spTree>
    <p:extLst>
      <p:ext uri="{BB962C8B-B14F-4D97-AF65-F5344CB8AC3E}">
        <p14:creationId xmlns:p14="http://schemas.microsoft.com/office/powerpoint/2010/main" val="297452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a:t>
            </a:r>
          </a:p>
        </p:txBody>
      </p:sp>
      <p:pic>
        <p:nvPicPr>
          <p:cNvPr id="585730" name="Picture 2" descr="http://corona-renderer.com/img/gallery/full/samurai-watch.jpg"/>
          <p:cNvPicPr>
            <a:picLocks noChangeAspect="1" noChangeArrowheads="1"/>
          </p:cNvPicPr>
          <p:nvPr/>
        </p:nvPicPr>
        <p:blipFill>
          <a:blip r:embed="rId2" cstate="print"/>
          <a:srcRect/>
          <a:stretch>
            <a:fillRect/>
          </a:stretch>
        </p:blipFill>
        <p:spPr bwMode="auto">
          <a:xfrm>
            <a:off x="0" y="1124744"/>
            <a:ext cx="9144000" cy="5143500"/>
          </a:xfrm>
          <a:prstGeom prst="rect">
            <a:avLst/>
          </a:prstGeom>
          <a:noFill/>
        </p:spPr>
      </p:pic>
      <p:sp>
        <p:nvSpPr>
          <p:cNvPr id="9" name="TextovéPole 8"/>
          <p:cNvSpPr txBox="1"/>
          <p:nvPr/>
        </p:nvSpPr>
        <p:spPr>
          <a:xfrm>
            <a:off x="7524328" y="5877272"/>
            <a:ext cx="1619672" cy="369332"/>
          </a:xfrm>
          <a:prstGeom prst="rect">
            <a:avLst/>
          </a:prstGeom>
          <a:solidFill>
            <a:schemeClr val="bg1">
              <a:alpha val="17000"/>
            </a:schemeClr>
          </a:solidFill>
        </p:spPr>
        <p:txBody>
          <a:bodyPr wrap="square" rtlCol="0">
            <a:spAutoFit/>
          </a:bodyPr>
          <a:lstStyle/>
          <a:p>
            <a:r>
              <a:rPr lang="en-US" dirty="0">
                <a:solidFill>
                  <a:schemeClr val="bg1"/>
                </a:solidFill>
                <a:latin typeface="+mj-lt"/>
              </a:rPr>
              <a:t>Jerome White</a:t>
            </a:r>
          </a:p>
        </p:txBody>
      </p:sp>
      <p:pic>
        <p:nvPicPr>
          <p:cNvPr id="439298"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a:t>
            </a:r>
            <a:endParaRPr lang="en-US" b="0" dirty="0"/>
          </a:p>
        </p:txBody>
      </p:sp>
      <p:sp>
        <p:nvSpPr>
          <p:cNvPr id="3" name="Content Placeholder 2"/>
          <p:cNvSpPr>
            <a:spLocks noGrp="1"/>
          </p:cNvSpPr>
          <p:nvPr>
            <p:ph idx="1"/>
          </p:nvPr>
        </p:nvSpPr>
        <p:spPr/>
        <p:txBody>
          <a:bodyPr/>
          <a:lstStyle/>
          <a:p>
            <a:r>
              <a:rPr lang="en-US" dirty="0"/>
              <a:t>In a given scene, there is only one emitted and equilibrium radiance function</a:t>
            </a:r>
            <a:endParaRPr lang="cs-CZ" dirty="0"/>
          </a:p>
          <a:p>
            <a:endParaRPr lang="cs-CZ" dirty="0"/>
          </a:p>
          <a:p>
            <a:r>
              <a:rPr lang="en-US" dirty="0"/>
              <a:t>But </a:t>
            </a:r>
            <a:r>
              <a:rPr lang="en-US" b="1" dirty="0"/>
              <a:t>each pixel has its own emitted and equilibrium visual importance function</a:t>
            </a:r>
            <a:endParaRPr lang="cs-CZ" b="1" dirty="0"/>
          </a:p>
          <a:p>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43762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in practice</a:t>
            </a:r>
            <a:r>
              <a:rPr lang="cs-CZ" dirty="0"/>
              <a:t>: </a:t>
            </a:r>
            <a:r>
              <a:rPr lang="en-US" dirty="0"/>
              <a:t>Light tracing</a:t>
            </a:r>
          </a:p>
        </p:txBody>
      </p:sp>
      <p:sp>
        <p:nvSpPr>
          <p:cNvPr id="3" name="Content Placeholder 2"/>
          <p:cNvSpPr>
            <a:spLocks noGrp="1"/>
          </p:cNvSpPr>
          <p:nvPr>
            <p:ph idx="1"/>
          </p:nvPr>
        </p:nvSpPr>
        <p:spPr>
          <a:xfrm>
            <a:off x="457200" y="1124744"/>
            <a:ext cx="8229600" cy="5006181"/>
          </a:xfrm>
        </p:spPr>
        <p:txBody>
          <a:bodyPr/>
          <a:lstStyle/>
          <a:p>
            <a:r>
              <a:rPr lang="en-US" dirty="0"/>
              <a:t>Path</a:t>
            </a:r>
            <a:r>
              <a:rPr lang="cs-CZ" dirty="0"/>
              <a:t> </a:t>
            </a:r>
            <a:r>
              <a:rPr lang="en-US" dirty="0"/>
              <a:t>tracing recursively solves the rendering equation </a:t>
            </a:r>
          </a:p>
          <a:p>
            <a:endParaRPr lang="cs-CZ" dirty="0"/>
          </a:p>
          <a:p>
            <a:r>
              <a:rPr lang="en-US" dirty="0"/>
              <a:t>Similarly, </a:t>
            </a:r>
            <a:r>
              <a:rPr lang="en-US" b="1" dirty="0"/>
              <a:t>light</a:t>
            </a:r>
            <a:r>
              <a:rPr lang="cs-CZ" b="1" dirty="0"/>
              <a:t> </a:t>
            </a:r>
            <a:r>
              <a:rPr lang="en-US" b="1" dirty="0"/>
              <a:t>tracing</a:t>
            </a:r>
            <a:r>
              <a:rPr lang="en-US" dirty="0"/>
              <a:t> recursively solves the importance transport equation</a:t>
            </a:r>
            <a:endParaRPr lang="cs-CZ" dirty="0"/>
          </a:p>
          <a:p>
            <a:endParaRPr lang="cs-CZ" dirty="0"/>
          </a:p>
          <a:p>
            <a:pPr lvl="1"/>
            <a:r>
              <a:rPr lang="en-US" dirty="0"/>
              <a:t>Light paths start at the light sources and are traced into the scene using exactly the same rules as photons in photon mapping</a:t>
            </a:r>
            <a:endParaRPr lang="cs-CZ" dirty="0"/>
          </a:p>
          <a:p>
            <a:pPr lvl="1"/>
            <a:endParaRPr lang="en-US" dirty="0"/>
          </a:p>
          <a:p>
            <a:pPr lvl="1"/>
            <a:r>
              <a:rPr lang="en-US" dirty="0"/>
              <a:t>They may either hit the sensor by chance (for a finite aperture camera) or we can explicitly connect vertices to the sensor (as in explicit light source sampling in PT)</a:t>
            </a:r>
            <a:endParaRPr lang="cs-CZ" dirty="0"/>
          </a:p>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6617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tracing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pic>
        <p:nvPicPr>
          <p:cNvPr id="6" name="Picture 2" descr="D:\Teksten\agibook-slides\5\5-18.tif"/>
          <p:cNvPicPr>
            <a:picLocks noChangeAspect="1" noChangeArrowheads="1"/>
          </p:cNvPicPr>
          <p:nvPr/>
        </p:nvPicPr>
        <p:blipFill>
          <a:blip r:embed="rId2" cstate="print"/>
          <a:srcRect/>
          <a:stretch>
            <a:fillRect/>
          </a:stretch>
        </p:blipFill>
        <p:spPr bwMode="auto">
          <a:xfrm>
            <a:off x="1904380" y="1052736"/>
            <a:ext cx="5335240" cy="5568599"/>
          </a:xfrm>
          <a:prstGeom prst="rect">
            <a:avLst/>
          </a:prstGeom>
          <a:noFill/>
        </p:spPr>
      </p:pic>
      <p:sp>
        <p:nvSpPr>
          <p:cNvPr id="7" name="TextBox 6"/>
          <p:cNvSpPr txBox="1"/>
          <p:nvPr/>
        </p:nvSpPr>
        <p:spPr>
          <a:xfrm rot="16200000">
            <a:off x="6345478" y="3409919"/>
            <a:ext cx="5227713" cy="369332"/>
          </a:xfrm>
          <a:prstGeom prst="rect">
            <a:avLst/>
          </a:prstGeom>
          <a:noFill/>
        </p:spPr>
        <p:txBody>
          <a:bodyPr wrap="none" rtlCol="0">
            <a:spAutoFit/>
          </a:bodyPr>
          <a:lstStyle/>
          <a:p>
            <a:r>
              <a:rPr lang="cs-CZ" dirty="0">
                <a:latin typeface="+mj-lt"/>
              </a:rPr>
              <a:t>Image: </a:t>
            </a:r>
            <a:r>
              <a:rPr lang="cs-CZ" dirty="0" err="1">
                <a:latin typeface="+mj-lt"/>
              </a:rPr>
              <a:t>Dutre</a:t>
            </a:r>
            <a:r>
              <a:rPr lang="cs-CZ" dirty="0">
                <a:latin typeface="+mj-lt"/>
              </a:rPr>
              <a:t> </a:t>
            </a:r>
            <a:r>
              <a:rPr lang="cs-CZ" dirty="0" err="1">
                <a:latin typeface="+mj-lt"/>
              </a:rPr>
              <a:t>et</a:t>
            </a:r>
            <a:r>
              <a:rPr lang="cs-CZ" dirty="0">
                <a:latin typeface="+mj-lt"/>
              </a:rPr>
              <a:t> </a:t>
            </a:r>
            <a:r>
              <a:rPr lang="cs-CZ" dirty="0" err="1">
                <a:latin typeface="+mj-lt"/>
              </a:rPr>
              <a:t>al</a:t>
            </a:r>
            <a:r>
              <a:rPr lang="cs-CZ" dirty="0">
                <a:latin typeface="+mj-lt"/>
              </a:rPr>
              <a:t>. </a:t>
            </a:r>
            <a:r>
              <a:rPr lang="cs-CZ" dirty="0" err="1">
                <a:latin typeface="+mj-lt"/>
              </a:rPr>
              <a:t>Advanced</a:t>
            </a:r>
            <a:r>
              <a:rPr lang="cs-CZ" dirty="0">
                <a:latin typeface="+mj-lt"/>
              </a:rPr>
              <a:t> </a:t>
            </a:r>
            <a:r>
              <a:rPr lang="cs-CZ" dirty="0" err="1">
                <a:latin typeface="+mj-lt"/>
              </a:rPr>
              <a:t>Global</a:t>
            </a:r>
            <a:r>
              <a:rPr lang="cs-CZ" dirty="0">
                <a:latin typeface="+mj-lt"/>
              </a:rPr>
              <a:t> </a:t>
            </a:r>
            <a:r>
              <a:rPr lang="cs-CZ" dirty="0" err="1">
                <a:latin typeface="+mj-lt"/>
              </a:rPr>
              <a:t>Illumination</a:t>
            </a:r>
            <a:endParaRPr lang="en-US" dirty="0">
              <a:latin typeface="+mj-lt"/>
            </a:endParaRPr>
          </a:p>
        </p:txBody>
      </p:sp>
    </p:spTree>
    <p:extLst>
      <p:ext uri="{BB962C8B-B14F-4D97-AF65-F5344CB8AC3E}">
        <p14:creationId xmlns:p14="http://schemas.microsoft.com/office/powerpoint/2010/main" val="32673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r>
              <a:rPr lang="cs-CZ" dirty="0"/>
              <a:t> </a:t>
            </a:r>
            <a:r>
              <a:rPr lang="en-US" dirty="0"/>
              <a:t>tracing in practice</a:t>
            </a:r>
          </a:p>
        </p:txBody>
      </p:sp>
      <p:sp>
        <p:nvSpPr>
          <p:cNvPr id="3" name="Content Placeholder 2"/>
          <p:cNvSpPr>
            <a:spLocks noGrp="1"/>
          </p:cNvSpPr>
          <p:nvPr>
            <p:ph idx="1"/>
          </p:nvPr>
        </p:nvSpPr>
        <p:spPr>
          <a:xfrm>
            <a:off x="457200" y="1600200"/>
            <a:ext cx="8363272" cy="4530725"/>
          </a:xfrm>
        </p:spPr>
        <p:txBody>
          <a:bodyPr/>
          <a:lstStyle/>
          <a:p>
            <a:r>
              <a:rPr lang="en-US" dirty="0"/>
              <a:t>Generally less efficient than PT</a:t>
            </a:r>
            <a:endParaRPr lang="cs-CZ" dirty="0"/>
          </a:p>
          <a:p>
            <a:endParaRPr lang="en-US" dirty="0"/>
          </a:p>
          <a:p>
            <a:r>
              <a:rPr lang="en-US" dirty="0"/>
              <a:t>But it certain case, it may be much better. One example are </a:t>
            </a:r>
            <a:r>
              <a:rPr lang="en-US" b="1" dirty="0"/>
              <a:t>caustics.</a:t>
            </a:r>
            <a:endParaRPr lang="cs-CZ" b="1" dirty="0"/>
          </a:p>
          <a:p>
            <a:endParaRPr lang="cs-CZ" dirty="0"/>
          </a:p>
          <a:p>
            <a:r>
              <a:rPr lang="en-US" dirty="0"/>
              <a:t>Light tracing and path tracing are the basis of bidirectional methods, such as</a:t>
            </a:r>
            <a:endParaRPr lang="cs-CZ" dirty="0"/>
          </a:p>
          <a:p>
            <a:pPr lvl="1"/>
            <a:r>
              <a:rPr lang="en-US" dirty="0"/>
              <a:t>Bidirectional</a:t>
            </a:r>
            <a:r>
              <a:rPr lang="cs-CZ" dirty="0"/>
              <a:t> </a:t>
            </a:r>
            <a:r>
              <a:rPr lang="en-US" dirty="0"/>
              <a:t>path tracing</a:t>
            </a:r>
            <a:r>
              <a:rPr lang="cs-CZ" dirty="0"/>
              <a:t>, BPT</a:t>
            </a:r>
          </a:p>
          <a:p>
            <a:pPr lvl="1"/>
            <a:r>
              <a:rPr lang="en-US" dirty="0"/>
              <a:t>Photon mapping, </a:t>
            </a:r>
            <a:r>
              <a:rPr lang="en-US" dirty="0" err="1"/>
              <a:t>etc</a:t>
            </a:r>
            <a:r>
              <a:rPr lang="cs-CZ" dirty="0"/>
              <a:t>.</a:t>
            </a:r>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1409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a:latin typeface="+mj-lt"/>
              </a:rPr>
              <a:t>Path</a:t>
            </a:r>
            <a:r>
              <a:rPr lang="cs-CZ" dirty="0">
                <a:latin typeface="+mj-lt"/>
              </a:rPr>
              <a:t> </a:t>
            </a:r>
            <a:r>
              <a:rPr lang="cs-CZ" dirty="0" err="1">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a:latin typeface="+mj-lt"/>
              </a:rPr>
              <a:t>Light</a:t>
            </a:r>
            <a:r>
              <a:rPr lang="cs-CZ" dirty="0">
                <a:latin typeface="+mj-lt"/>
              </a:rPr>
              <a:t> </a:t>
            </a:r>
            <a:r>
              <a:rPr lang="cs-CZ" dirty="0" err="1">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a:latin typeface="+mj-lt"/>
              </a:rPr>
              <a:t>Bidirectional</a:t>
            </a:r>
            <a:r>
              <a:rPr lang="cs-CZ" dirty="0">
                <a:latin typeface="+mj-lt"/>
              </a:rPr>
              <a:t> </a:t>
            </a:r>
            <a:r>
              <a:rPr lang="cs-CZ" dirty="0" err="1">
                <a:latin typeface="+mj-lt"/>
              </a:rPr>
              <a:t>path</a:t>
            </a:r>
            <a:r>
              <a:rPr lang="cs-CZ" dirty="0">
                <a:latin typeface="+mj-lt"/>
              </a:rPr>
              <a:t> </a:t>
            </a:r>
            <a:r>
              <a:rPr lang="cs-CZ" dirty="0" err="1">
                <a:latin typeface="+mj-lt"/>
              </a:rPr>
              <a:t>tracing</a:t>
            </a:r>
            <a:endParaRPr lang="en-US" dirty="0">
              <a:latin typeface="+mj-lt"/>
            </a:endParaRPr>
          </a:p>
        </p:txBody>
      </p:sp>
      <p:grpSp>
        <p:nvGrpSpPr>
          <p:cNvPr id="12" name="Group 13"/>
          <p:cNvGrpSpPr/>
          <p:nvPr/>
        </p:nvGrpSpPr>
        <p:grpSpPr>
          <a:xfrm>
            <a:off x="971600" y="4365104"/>
            <a:ext cx="6713697" cy="1800200"/>
            <a:chOff x="971600" y="4365104"/>
            <a:chExt cx="6713697" cy="1800200"/>
          </a:xfrm>
        </p:grpSpPr>
        <p:sp>
          <p:nvSpPr>
            <p:cNvPr id="11" name="TextBox 10"/>
            <p:cNvSpPr txBox="1"/>
            <p:nvPr/>
          </p:nvSpPr>
          <p:spPr>
            <a:xfrm>
              <a:off x="971600" y="5703639"/>
              <a:ext cx="6713697" cy="461665"/>
            </a:xfrm>
            <a:prstGeom prst="rect">
              <a:avLst/>
            </a:prstGeom>
            <a:noFill/>
          </p:spPr>
          <p:txBody>
            <a:bodyPr wrap="none" rtlCol="0">
              <a:spAutoFit/>
            </a:bodyPr>
            <a:lstStyle/>
            <a:p>
              <a:r>
                <a:rPr lang="en-US" sz="2400" b="1" dirty="0">
                  <a:latin typeface="+mj-lt"/>
                </a:rPr>
                <a:t>Q</a:t>
              </a:r>
              <a:r>
                <a:rPr lang="cs-CZ" sz="2400" b="1" dirty="0">
                  <a:latin typeface="+mj-lt"/>
                </a:rPr>
                <a:t>: </a:t>
              </a:r>
              <a:r>
                <a:rPr lang="en-US" sz="2400" b="1" dirty="0">
                  <a:latin typeface="+mj-lt"/>
                </a:rPr>
                <a:t>Why is the glass sphere entirely black?</a:t>
              </a: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Advanced light transport simulation methods</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13649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Main issue in light transport simulation</a:t>
            </a:r>
          </a:p>
        </p:txBody>
      </p:sp>
      <p:sp>
        <p:nvSpPr>
          <p:cNvPr id="3" name="Zástupný symbol pro obsah 2"/>
          <p:cNvSpPr>
            <a:spLocks noGrp="1"/>
          </p:cNvSpPr>
          <p:nvPr>
            <p:ph idx="1"/>
          </p:nvPr>
        </p:nvSpPr>
        <p:spPr/>
        <p:txBody>
          <a:bodyPr/>
          <a:lstStyle/>
          <a:p>
            <a:r>
              <a:rPr lang="en-US" b="1" dirty="0"/>
              <a:t>Robustness</a:t>
            </a:r>
          </a:p>
          <a:p>
            <a:pPr lvl="1"/>
            <a:endParaRPr lang="en-US" dirty="0"/>
          </a:p>
          <a:p>
            <a:pPr lvl="1"/>
            <a:r>
              <a:rPr lang="en-US" dirty="0"/>
              <a:t>None of the existing algorithms works for all scenes</a:t>
            </a:r>
          </a:p>
          <a:p>
            <a:pPr>
              <a:buNone/>
            </a:pPr>
            <a:endParaRPr lang="en-US" dirty="0"/>
          </a:p>
          <a:p>
            <a:pPr lvl="1"/>
            <a:r>
              <a:rPr lang="en-US" dirty="0"/>
              <a:t>Robust estimation</a:t>
            </a:r>
          </a:p>
          <a:p>
            <a:pPr lvl="2" algn="just">
              <a:buNone/>
            </a:pPr>
            <a:r>
              <a:rPr lang="en-US" i="1" dirty="0"/>
              <a:t>“An estimation technique which is insensitive to small departures from the idealized assumptions which have been used to optimize the algorithm.”</a:t>
            </a:r>
          </a:p>
        </p:txBody>
      </p:sp>
      <p:pic>
        <p:nvPicPr>
          <p:cNvPr id="561154" name="Picture 2" descr="http://media.wolfram.com/logos/images/mathworld_logo.jpg"/>
          <p:cNvPicPr>
            <a:picLocks noChangeAspect="1" noChangeArrowheads="1"/>
          </p:cNvPicPr>
          <p:nvPr/>
        </p:nvPicPr>
        <p:blipFill>
          <a:blip r:embed="rId3" cstate="print"/>
          <a:srcRect/>
          <a:stretch>
            <a:fillRect/>
          </a:stretch>
        </p:blipFill>
        <p:spPr bwMode="auto">
          <a:xfrm>
            <a:off x="6156176" y="4472463"/>
            <a:ext cx="2736304" cy="396697"/>
          </a:xfrm>
          <a:prstGeom prst="rect">
            <a:avLst/>
          </a:prstGeom>
          <a:noFill/>
        </p:spPr>
      </p:pic>
      <p:sp>
        <p:nvSpPr>
          <p:cNvPr id="9" name="Zástupný symbol pro zápatí 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9695015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Bidirectional path tracing </a:t>
            </a:r>
            <a:r>
              <a:rPr lang="cs-CZ" dirty="0"/>
              <a:t>(BPT) vs. </a:t>
            </a:r>
            <a:br>
              <a:rPr lang="cs-CZ" dirty="0"/>
            </a:br>
            <a:r>
              <a:rPr lang="cs-CZ" dirty="0"/>
              <a:t>(</a:t>
            </a:r>
            <a:r>
              <a:rPr lang="en-US" dirty="0"/>
              <a:t>unidirectional</a:t>
            </a:r>
            <a:r>
              <a:rPr lang="cs-CZ" dirty="0"/>
              <a:t>) </a:t>
            </a:r>
            <a:r>
              <a:rPr lang="en-US" dirty="0"/>
              <a:t>path tracing </a:t>
            </a:r>
            <a:r>
              <a:rPr lang="cs-CZ" dirty="0"/>
              <a:t>(PT)</a:t>
            </a:r>
            <a:endParaRPr lang="en-US" dirty="0"/>
          </a:p>
        </p:txBody>
      </p:sp>
      <p:sp>
        <p:nvSpPr>
          <p:cNvPr id="6147" name="Content Placeholder 2"/>
          <p:cNvSpPr>
            <a:spLocks noGrp="1"/>
          </p:cNvSpPr>
          <p:nvPr>
            <p:ph idx="1"/>
          </p:nvPr>
        </p:nvSpPr>
        <p:spPr/>
        <p:txBody>
          <a:bodyPr/>
          <a:lstStyle/>
          <a:p>
            <a:endParaRPr lang="en-US"/>
          </a:p>
        </p:txBody>
      </p:sp>
      <p:pic>
        <p:nvPicPr>
          <p:cNvPr id="6148" name="Picture 2"/>
          <p:cNvPicPr>
            <a:picLocks noChangeAspect="1" noChangeArrowheads="1"/>
          </p:cNvPicPr>
          <p:nvPr/>
        </p:nvPicPr>
        <p:blipFill>
          <a:blip r:embed="rId2" cstate="print"/>
          <a:srcRect/>
          <a:stretch>
            <a:fillRect/>
          </a:stretch>
        </p:blipFill>
        <p:spPr bwMode="auto">
          <a:xfrm>
            <a:off x="107950" y="1628775"/>
            <a:ext cx="8640000" cy="4243642"/>
          </a:xfrm>
          <a:prstGeom prst="rect">
            <a:avLst/>
          </a:prstGeom>
          <a:noFill/>
          <a:ln w="12700">
            <a:noFill/>
            <a:miter lim="800000"/>
            <a:headEnd/>
            <a:tailEnd/>
          </a:ln>
        </p:spPr>
      </p:pic>
      <p:sp>
        <p:nvSpPr>
          <p:cNvPr id="6149" name="TextBox 4"/>
          <p:cNvSpPr txBox="1">
            <a:spLocks noChangeArrowheads="1"/>
          </p:cNvSpPr>
          <p:nvPr/>
        </p:nvSpPr>
        <p:spPr bwMode="auto">
          <a:xfrm>
            <a:off x="611560" y="6092825"/>
            <a:ext cx="2451312" cy="369332"/>
          </a:xfrm>
          <a:prstGeom prst="rect">
            <a:avLst/>
          </a:prstGeom>
          <a:noFill/>
          <a:ln w="9525">
            <a:noFill/>
            <a:miter lim="800000"/>
            <a:headEnd/>
            <a:tailEnd/>
          </a:ln>
        </p:spPr>
        <p:txBody>
          <a:bodyPr wrap="none">
            <a:spAutoFit/>
          </a:bodyPr>
          <a:lstStyle/>
          <a:p>
            <a:r>
              <a:rPr lang="cs-CZ" dirty="0">
                <a:latin typeface="+mj-lt"/>
              </a:rPr>
              <a:t>BPT, 25 </a:t>
            </a:r>
            <a:r>
              <a:rPr lang="en-US" dirty="0">
                <a:latin typeface="+mj-lt"/>
              </a:rPr>
              <a:t>path per pixel</a:t>
            </a:r>
          </a:p>
        </p:txBody>
      </p:sp>
      <p:sp>
        <p:nvSpPr>
          <p:cNvPr id="6150" name="TextBox 5"/>
          <p:cNvSpPr txBox="1">
            <a:spLocks noChangeArrowheads="1"/>
          </p:cNvSpPr>
          <p:nvPr/>
        </p:nvSpPr>
        <p:spPr bwMode="auto">
          <a:xfrm>
            <a:off x="5281985" y="6092825"/>
            <a:ext cx="2302233" cy="369332"/>
          </a:xfrm>
          <a:prstGeom prst="rect">
            <a:avLst/>
          </a:prstGeom>
          <a:noFill/>
          <a:ln w="9525">
            <a:noFill/>
            <a:miter lim="800000"/>
            <a:headEnd/>
            <a:tailEnd/>
          </a:ln>
        </p:spPr>
        <p:txBody>
          <a:bodyPr wrap="none">
            <a:spAutoFit/>
          </a:bodyPr>
          <a:lstStyle/>
          <a:p>
            <a:r>
              <a:rPr lang="cs-CZ" dirty="0">
                <a:latin typeface="+mj-lt"/>
              </a:rPr>
              <a:t>PT, 56 </a:t>
            </a:r>
            <a:r>
              <a:rPr lang="en-US" dirty="0">
                <a:latin typeface="+mj-lt"/>
              </a:rPr>
              <a:t>path per pixel</a:t>
            </a:r>
          </a:p>
        </p:txBody>
      </p:sp>
      <p:sp>
        <p:nvSpPr>
          <p:cNvPr id="7" name="TextBox 6"/>
          <p:cNvSpPr txBox="1"/>
          <p:nvPr/>
        </p:nvSpPr>
        <p:spPr>
          <a:xfrm rot="16200000">
            <a:off x="7900160" y="3651472"/>
            <a:ext cx="2047355" cy="369332"/>
          </a:xfrm>
          <a:prstGeom prst="rect">
            <a:avLst/>
          </a:prstGeom>
          <a:noFill/>
        </p:spPr>
        <p:txBody>
          <a:bodyPr wrap="none" rtlCol="0">
            <a:spAutoFit/>
          </a:bodyPr>
          <a:lstStyle/>
          <a:p>
            <a:r>
              <a:rPr lang="cs-CZ" dirty="0">
                <a:latin typeface="+mj-lt"/>
              </a:rPr>
              <a:t>Image: </a:t>
            </a:r>
            <a:r>
              <a:rPr lang="cs-CZ" dirty="0" err="1">
                <a:latin typeface="+mj-lt"/>
              </a:rPr>
              <a:t>Eric</a:t>
            </a:r>
            <a:r>
              <a:rPr lang="cs-CZ" dirty="0">
                <a:latin typeface="+mj-lt"/>
              </a:rPr>
              <a:t> </a:t>
            </a:r>
            <a:r>
              <a:rPr lang="cs-CZ" dirty="0" err="1">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40875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Path integral formulation of light transport</a:t>
            </a:r>
            <a:br>
              <a:rPr lang="en-US" b="1" dirty="0"/>
            </a:b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b="1" dirty="0"/>
              <a:t>Light transport expressed as an integral over the space o light transport paths</a:t>
            </a:r>
            <a:endParaRPr lang="cs-CZ" sz="2000" dirty="0"/>
          </a:p>
        </p:txBody>
      </p:sp>
    </p:spTree>
    <p:extLst>
      <p:ext uri="{BB962C8B-B14F-4D97-AF65-F5344CB8AC3E}">
        <p14:creationId xmlns:p14="http://schemas.microsoft.com/office/powerpoint/2010/main" val="10020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transport</a:t>
            </a:r>
          </a:p>
        </p:txBody>
      </p:sp>
      <p:sp>
        <p:nvSpPr>
          <p:cNvPr id="3" name="Zástupný symbol pro obsah 2"/>
          <p:cNvSpPr>
            <a:spLocks noGrp="1"/>
          </p:cNvSpPr>
          <p:nvPr>
            <p:ph idx="1"/>
          </p:nvPr>
        </p:nvSpPr>
        <p:spPr>
          <a:xfrm>
            <a:off x="662880" y="1628800"/>
            <a:ext cx="8229600" cy="4890765"/>
          </a:xfrm>
        </p:spPr>
        <p:txBody>
          <a:bodyPr/>
          <a:lstStyle/>
          <a:p>
            <a:r>
              <a:rPr lang="en-US" dirty="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2" name="Straight Arrow Connector 13"/>
          <p:cNvCxnSpPr>
            <a:endCxn id="26" idx="6"/>
          </p:cNvCxnSpPr>
          <p:nvPr/>
        </p:nvCxnSpPr>
        <p:spPr>
          <a:xfrm flipH="1">
            <a:off x="6660648" y="4105672"/>
            <a:ext cx="1357394" cy="3726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ovéPole 32"/>
          <p:cNvSpPr txBox="1"/>
          <p:nvPr/>
        </p:nvSpPr>
        <p:spPr>
          <a:xfrm>
            <a:off x="7020272" y="2420887"/>
            <a:ext cx="647934" cy="369332"/>
          </a:xfrm>
          <a:prstGeom prst="rect">
            <a:avLst/>
          </a:prstGeom>
          <a:noFill/>
        </p:spPr>
        <p:txBody>
          <a:bodyPr wrap="none" rtlCol="0">
            <a:spAutoFit/>
          </a:bodyPr>
          <a:lstStyle/>
          <a:p>
            <a:r>
              <a:rPr lang="en-US" dirty="0">
                <a:solidFill>
                  <a:schemeClr val="tx2"/>
                </a:solidFill>
                <a:latin typeface="+mn-lt"/>
              </a:rPr>
              <a:t>emit</a:t>
            </a:r>
            <a:endParaRPr lang="cs-CZ" dirty="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a:solidFill>
                  <a:schemeClr val="tx2"/>
                </a:solidFill>
                <a:latin typeface="+mn-lt"/>
              </a:rPr>
              <a:t>travel</a:t>
            </a:r>
            <a:endParaRPr lang="cs-CZ" dirty="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28" name="Straight Arrow Connector 13"/>
          <p:cNvCxnSpPr>
            <a:stCxn id="26" idx="3"/>
            <a:endCxn id="16" idx="7"/>
          </p:cNvCxnSpPr>
          <p:nvPr/>
        </p:nvCxnSpPr>
        <p:spPr>
          <a:xfrm flipH="1">
            <a:off x="6120008" y="4524366"/>
            <a:ext cx="429502" cy="11359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a:solidFill>
                  <a:schemeClr val="tx2"/>
                </a:solidFill>
                <a:latin typeface="+mn-lt"/>
              </a:rPr>
              <a:t>scatter</a:t>
            </a:r>
            <a:endParaRPr lang="cs-CZ" dirty="0">
              <a:solidFill>
                <a:schemeClr val="tx2"/>
              </a:solidFill>
              <a:latin typeface="+mn-lt"/>
            </a:endParaRPr>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21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25" grpId="0" animBg="1"/>
      <p:bldP spid="33" grpId="0"/>
      <p:bldP spid="34" grpId="0"/>
      <p:bldP spid="35" grpId="0"/>
      <p:bldP spid="26" grpId="0" animBg="1"/>
      <p:bldP spid="31"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7936"/>
            <a:ext cx="8229600" cy="4530725"/>
          </a:xfrm>
        </p:spPr>
        <p:txBody>
          <a:bodyPr/>
          <a:lstStyle/>
          <a:p>
            <a:endParaRPr lang="cs-CZ"/>
          </a:p>
        </p:txBody>
      </p:sp>
      <p:pic>
        <p:nvPicPr>
          <p:cNvPr id="599042" name="Picture 2" descr="http://corona-renderer.com/img/gallery/full/deadclown-grapes.jpg"/>
          <p:cNvPicPr>
            <a:picLocks noChangeAspect="1" noChangeArrowheads="1"/>
          </p:cNvPicPr>
          <p:nvPr/>
        </p:nvPicPr>
        <p:blipFill>
          <a:blip r:embed="rId2" cstate="print"/>
          <a:srcRect/>
          <a:stretch>
            <a:fillRect/>
          </a:stretch>
        </p:blipFill>
        <p:spPr bwMode="auto">
          <a:xfrm>
            <a:off x="0" y="915681"/>
            <a:ext cx="9144000" cy="5141375"/>
          </a:xfrm>
          <a:prstGeom prst="rect">
            <a:avLst/>
          </a:prstGeom>
          <a:noFill/>
        </p:spPr>
      </p:pic>
      <p:sp>
        <p:nvSpPr>
          <p:cNvPr id="10" name="TextovéPole 9"/>
          <p:cNvSpPr txBox="1"/>
          <p:nvPr/>
        </p:nvSpPr>
        <p:spPr>
          <a:xfrm>
            <a:off x="6084168" y="5625008"/>
            <a:ext cx="3059832" cy="369332"/>
          </a:xfrm>
          <a:prstGeom prst="rect">
            <a:avLst/>
          </a:prstGeom>
          <a:solidFill>
            <a:schemeClr val="bg1">
              <a:alpha val="17000"/>
            </a:schemeClr>
          </a:solidFill>
        </p:spPr>
        <p:txBody>
          <a:bodyPr wrap="square" rtlCol="0">
            <a:spAutoFit/>
          </a:bodyPr>
          <a:lstStyle/>
          <a:p>
            <a:r>
              <a:rPr lang="en-US" dirty="0">
                <a:solidFill>
                  <a:schemeClr val="bg1"/>
                </a:solidFill>
                <a:latin typeface="+mj-lt"/>
              </a:rPr>
              <a:t>Martin </a:t>
            </a:r>
            <a:r>
              <a:rPr lang="en-US" dirty="0" err="1">
                <a:solidFill>
                  <a:schemeClr val="bg1"/>
                </a:solidFill>
                <a:latin typeface="+mj-lt"/>
              </a:rPr>
              <a:t>Geupel</a:t>
            </a:r>
            <a:r>
              <a:rPr lang="en-US" dirty="0">
                <a:solidFill>
                  <a:schemeClr val="bg1"/>
                </a:solidFill>
                <a:latin typeface="+mj-lt"/>
              </a:rPr>
              <a:t> (</a:t>
            </a:r>
            <a:r>
              <a:rPr lang="en-US" dirty="0" err="1">
                <a:solidFill>
                  <a:schemeClr val="bg1"/>
                </a:solidFill>
                <a:latin typeface="+mj-lt"/>
              </a:rPr>
              <a:t>DeadClown</a:t>
            </a:r>
            <a:r>
              <a:rPr lang="en-US" dirty="0">
                <a:solidFill>
                  <a:schemeClr val="bg1"/>
                </a:solidFill>
                <a:latin typeface="+mj-lt"/>
              </a:rPr>
              <a:t>)</a:t>
            </a:r>
          </a:p>
        </p:txBody>
      </p:sp>
      <p:pic>
        <p:nvPicPr>
          <p:cNvPr id="11"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021059"/>
            <a:ext cx="2933700" cy="57150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5901320-6E03-4916-8601-1DD11C887EC9}"/>
              </a:ext>
            </a:extLst>
          </p:cNvPr>
          <p:cNvSpPr>
            <a:spLocks noGrp="1"/>
          </p:cNvSpPr>
          <p:nvPr>
            <p:ph type="ftr" sz="quarter" idx="11"/>
          </p:nvPr>
        </p:nvSpPr>
        <p:spPr/>
        <p:txBody>
          <a:bodyPr/>
          <a:lstStyle/>
          <a:p>
            <a:pPr>
              <a:defRPr/>
            </a:pPr>
            <a:r>
              <a:rPr lang="en-US" altLang="en-US" dirty="0"/>
              <a:t>Advanced 3D Graphics (NPGR010) - J. Vorba 2020</a:t>
            </a:r>
          </a:p>
        </p:txBody>
      </p:sp>
    </p:spTree>
    <p:extLst>
      <p:ext uri="{BB962C8B-B14F-4D97-AF65-F5344CB8AC3E}">
        <p14:creationId xmlns:p14="http://schemas.microsoft.com/office/powerpoint/2010/main" val="372076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transport</a:t>
            </a:r>
          </a:p>
        </p:txBody>
      </p:sp>
      <p:sp>
        <p:nvSpPr>
          <p:cNvPr id="3" name="Zástupný symbol pro obsah 2"/>
          <p:cNvSpPr>
            <a:spLocks noGrp="1"/>
          </p:cNvSpPr>
          <p:nvPr>
            <p:ph idx="1"/>
          </p:nvPr>
        </p:nvSpPr>
        <p:spPr>
          <a:xfrm>
            <a:off x="662880" y="1628800"/>
            <a:ext cx="8229600" cy="4890765"/>
          </a:xfrm>
        </p:spPr>
        <p:txBody>
          <a:bodyPr/>
          <a:lstStyle/>
          <a:p>
            <a:r>
              <a:rPr lang="en-US" dirty="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3" name="TextovéPole 32"/>
          <p:cNvSpPr txBox="1"/>
          <p:nvPr/>
        </p:nvSpPr>
        <p:spPr>
          <a:xfrm>
            <a:off x="7020272" y="2420887"/>
            <a:ext cx="647934" cy="369332"/>
          </a:xfrm>
          <a:prstGeom prst="rect">
            <a:avLst/>
          </a:prstGeom>
          <a:noFill/>
        </p:spPr>
        <p:txBody>
          <a:bodyPr wrap="none" rtlCol="0">
            <a:spAutoFit/>
          </a:bodyPr>
          <a:lstStyle/>
          <a:p>
            <a:r>
              <a:rPr lang="en-US" dirty="0">
                <a:solidFill>
                  <a:schemeClr val="tx2"/>
                </a:solidFill>
                <a:latin typeface="+mn-lt"/>
              </a:rPr>
              <a:t>emit</a:t>
            </a:r>
            <a:endParaRPr lang="cs-CZ" dirty="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a:solidFill>
                  <a:schemeClr val="tx2"/>
                </a:solidFill>
                <a:latin typeface="+mn-lt"/>
              </a:rPr>
              <a:t>travel</a:t>
            </a:r>
            <a:endParaRPr lang="cs-CZ" dirty="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a:solidFill>
                  <a:schemeClr val="tx2"/>
                </a:solidFill>
                <a:latin typeface="+mn-lt"/>
              </a:rPr>
              <a:t>scatter</a:t>
            </a:r>
            <a:endParaRPr lang="cs-CZ" dirty="0">
              <a:solidFill>
                <a:schemeClr val="tx2"/>
              </a:solidFill>
              <a:latin typeface="+mn-lt"/>
            </a:endParaRPr>
          </a:p>
        </p:txBody>
      </p:sp>
      <p:sp>
        <p:nvSpPr>
          <p:cNvPr id="32" name="TextovéPole 31"/>
          <p:cNvSpPr txBox="1"/>
          <p:nvPr/>
        </p:nvSpPr>
        <p:spPr>
          <a:xfrm>
            <a:off x="6432776" y="4832975"/>
            <a:ext cx="1382110" cy="923330"/>
          </a:xfrm>
          <a:prstGeom prst="rect">
            <a:avLst/>
          </a:prstGeom>
          <a:noFill/>
        </p:spPr>
        <p:txBody>
          <a:bodyPr wrap="none" rtlCol="0">
            <a:spAutoFit/>
          </a:bodyPr>
          <a:lstStyle/>
          <a:p>
            <a:r>
              <a:rPr lang="en-US" b="1" dirty="0">
                <a:solidFill>
                  <a:srgbClr val="FFCC00"/>
                </a:solidFill>
                <a:effectLst>
                  <a:outerShdw blurRad="38100" dist="38100" dir="2700000" algn="tl">
                    <a:srgbClr val="000000">
                      <a:alpha val="43137"/>
                    </a:srgbClr>
                  </a:outerShdw>
                </a:effectLst>
                <a:latin typeface="+mn-lt"/>
              </a:rPr>
              <a:t>light </a:t>
            </a:r>
            <a:br>
              <a:rPr lang="en-US" b="1" dirty="0">
                <a:solidFill>
                  <a:srgbClr val="FFCC00"/>
                </a:solidFill>
                <a:effectLst>
                  <a:outerShdw blurRad="38100" dist="38100" dir="2700000" algn="tl">
                    <a:srgbClr val="000000">
                      <a:alpha val="43137"/>
                    </a:srgbClr>
                  </a:outerShdw>
                </a:effectLst>
                <a:latin typeface="+mn-lt"/>
              </a:rPr>
            </a:br>
            <a:r>
              <a:rPr lang="en-US" b="1" dirty="0">
                <a:solidFill>
                  <a:srgbClr val="FFCC00"/>
                </a:solidFill>
                <a:effectLst>
                  <a:outerShdw blurRad="38100" dist="38100" dir="2700000" algn="tl">
                    <a:srgbClr val="000000">
                      <a:alpha val="43137"/>
                    </a:srgbClr>
                  </a:outerShdw>
                </a:effectLst>
                <a:latin typeface="+mn-lt"/>
              </a:rPr>
              <a:t>transport </a:t>
            </a:r>
            <a:br>
              <a:rPr lang="en-US" b="1" dirty="0">
                <a:solidFill>
                  <a:srgbClr val="FFCC00"/>
                </a:solidFill>
                <a:effectLst>
                  <a:outerShdw blurRad="38100" dist="38100" dir="2700000" algn="tl">
                    <a:srgbClr val="000000">
                      <a:alpha val="43137"/>
                    </a:srgbClr>
                  </a:outerShdw>
                </a:effectLst>
                <a:latin typeface="+mn-lt"/>
              </a:rPr>
            </a:br>
            <a:r>
              <a:rPr lang="en-US" b="1" dirty="0">
                <a:solidFill>
                  <a:srgbClr val="FFCC00"/>
                </a:solidFill>
                <a:effectLst>
                  <a:outerShdw blurRad="38100" dist="38100" dir="2700000" algn="tl">
                    <a:srgbClr val="000000">
                      <a:alpha val="43137"/>
                    </a:srgbClr>
                  </a:outerShdw>
                </a:effectLst>
                <a:latin typeface="+mn-lt"/>
              </a:rPr>
              <a:t>path</a:t>
            </a:r>
            <a:endParaRPr lang="cs-CZ" b="1" dirty="0">
              <a:solidFill>
                <a:srgbClr val="FFCC00"/>
              </a:solidFill>
              <a:effectLst>
                <a:outerShdw blurRad="38100" dist="38100" dir="2700000" algn="tl">
                  <a:srgbClr val="000000">
                    <a:alpha val="43137"/>
                  </a:srgbClr>
                </a:outerShdw>
              </a:effectLst>
              <a:latin typeface="+mn-lt"/>
            </a:endParaRPr>
          </a:p>
        </p:txBody>
      </p:sp>
      <p:sp>
        <p:nvSpPr>
          <p:cNvPr id="36" name="Volný tvar 35"/>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32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p:cNvSpPr txBox="1">
            <a:spLocks/>
          </p:cNvSpPr>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a:latin typeface="+mn-lt"/>
              </a:rPr>
              <a:t>Camera response</a:t>
            </a:r>
          </a:p>
          <a:p>
            <a:pPr marL="800100" lvl="1" indent="-342900" eaLnBrk="0" hangingPunct="0">
              <a:spcBef>
                <a:spcPct val="20000"/>
              </a:spcBef>
              <a:buClr>
                <a:schemeClr val="accent1"/>
              </a:buClr>
              <a:buSzPct val="65000"/>
              <a:buFont typeface="Wingdings" pitchFamily="2" charset="2"/>
              <a:buChar char="n"/>
            </a:pPr>
            <a:r>
              <a:rPr lang="en-US" sz="2400" dirty="0">
                <a:latin typeface="+mn-lt"/>
              </a:rPr>
              <a:t>all paths hitting </a:t>
            </a:r>
            <a:br>
              <a:rPr lang="en-US" sz="2400" dirty="0">
                <a:latin typeface="+mn-lt"/>
              </a:rPr>
            </a:br>
            <a:r>
              <a:rPr lang="en-US" sz="2400" dirty="0">
                <a:latin typeface="+mn-lt"/>
              </a:rPr>
              <a:t>the sensor</a:t>
            </a:r>
            <a:endParaRPr lang="cs-CZ" sz="2400" dirty="0">
              <a:latin typeface="+mn-lt"/>
            </a:endParaRPr>
          </a:p>
        </p:txBody>
      </p:sp>
      <p:sp>
        <p:nvSpPr>
          <p:cNvPr id="2" name="Nadpis 1"/>
          <p:cNvSpPr>
            <a:spLocks noGrp="1"/>
          </p:cNvSpPr>
          <p:nvPr>
            <p:ph type="title"/>
          </p:nvPr>
        </p:nvSpPr>
        <p:spPr/>
        <p:txBody>
          <a:bodyPr/>
          <a:lstStyle/>
          <a:p>
            <a:r>
              <a:rPr lang="en-US" dirty="0"/>
              <a:t>Light transport</a:t>
            </a:r>
          </a:p>
        </p:txBody>
      </p:sp>
      <p:sp>
        <p:nvSpPr>
          <p:cNvPr id="3" name="Zástupný symbol pro obsah 2"/>
          <p:cNvSpPr>
            <a:spLocks noGrp="1"/>
          </p:cNvSpPr>
          <p:nvPr>
            <p:ph idx="1"/>
          </p:nvPr>
        </p:nvSpPr>
        <p:spPr>
          <a:xfrm>
            <a:off x="662880" y="1988840"/>
            <a:ext cx="8229600" cy="453072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grpSp>
        <p:nvGrpSpPr>
          <p:cNvPr id="1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1" name="Zástupný symbol pro zápatí 20"/>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0"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9" name="Volný tvar 18"/>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187318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788988" y="1189931"/>
          <a:ext cx="2798762" cy="582612"/>
        </p:xfrm>
        <a:graphic>
          <a:graphicData uri="http://schemas.openxmlformats.org/presentationml/2006/ole">
            <mc:AlternateContent xmlns:mc="http://schemas.openxmlformats.org/markup-compatibility/2006">
              <mc:Choice xmlns:v="urn:schemas-microsoft-com:vml" Requires="v">
                <p:oleObj spid="_x0000_s440473" name="Equation" r:id="rId4" imgW="1371600" imgH="291960" progId="Equation.3">
                  <p:embed/>
                </p:oleObj>
              </mc:Choice>
              <mc:Fallback>
                <p:oleObj name="Equation" r:id="rId4" imgW="1371600" imgH="291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788988" y="1189931"/>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a:t>Path integral formulation</a:t>
            </a:r>
          </a:p>
        </p:txBody>
      </p:sp>
      <p:sp>
        <p:nvSpPr>
          <p:cNvPr id="3" name="Zástupný symbol pro obsah 2"/>
          <p:cNvSpPr>
            <a:spLocks noGrp="1"/>
          </p:cNvSpPr>
          <p:nvPr>
            <p:ph idx="1"/>
          </p:nvPr>
        </p:nvSpPr>
        <p:spPr>
          <a:xfrm>
            <a:off x="662880" y="1988840"/>
            <a:ext cx="8229600" cy="453072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7" name="Obdélník 16"/>
          <p:cNvSpPr/>
          <p:nvPr/>
        </p:nvSpPr>
        <p:spPr>
          <a:xfrm>
            <a:off x="689220" y="1124744"/>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761228" y="1738710"/>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02057" y="2032047"/>
            <a:ext cx="1875835" cy="646331"/>
          </a:xfrm>
          <a:prstGeom prst="rect">
            <a:avLst/>
          </a:prstGeom>
          <a:noFill/>
        </p:spPr>
        <p:txBody>
          <a:bodyPr wrap="none" rtlCol="0">
            <a:spAutoFit/>
          </a:bodyPr>
          <a:lstStyle/>
          <a:p>
            <a:pPr algn="ctr"/>
            <a:r>
              <a:rPr lang="en-US" dirty="0">
                <a:solidFill>
                  <a:schemeClr val="accent1"/>
                </a:solidFill>
                <a:latin typeface="+mn-lt"/>
              </a:rPr>
              <a:t>camera resp.</a:t>
            </a:r>
          </a:p>
          <a:p>
            <a:r>
              <a:rPr lang="en-US" dirty="0">
                <a:solidFill>
                  <a:schemeClr val="accent1"/>
                </a:solidFill>
                <a:latin typeface="+mn-lt"/>
              </a:rPr>
              <a:t>(</a:t>
            </a:r>
            <a:r>
              <a:rPr lang="en-US" i="1" dirty="0">
                <a:solidFill>
                  <a:schemeClr val="accent1"/>
                </a:solidFill>
                <a:latin typeface="+mn-lt"/>
              </a:rPr>
              <a:t>j</a:t>
            </a:r>
            <a:r>
              <a:rPr lang="en-US" dirty="0">
                <a:solidFill>
                  <a:schemeClr val="accent1"/>
                </a:solidFill>
                <a:latin typeface="+mn-lt"/>
              </a:rPr>
              <a:t>-</a:t>
            </a:r>
            <a:r>
              <a:rPr lang="en-US" dirty="0" err="1">
                <a:solidFill>
                  <a:schemeClr val="accent1"/>
                </a:solidFill>
                <a:latin typeface="+mn-lt"/>
              </a:rPr>
              <a:t>th</a:t>
            </a:r>
            <a:r>
              <a:rPr lang="en-US" dirty="0">
                <a:solidFill>
                  <a:schemeClr val="accent1"/>
                </a:solidFill>
                <a:latin typeface="+mn-lt"/>
              </a:rPr>
              <a:t> pixel value)</a:t>
            </a:r>
            <a:endParaRPr lang="cs-CZ" dirty="0">
              <a:solidFill>
                <a:schemeClr val="accent1"/>
              </a:solidFill>
              <a:latin typeface="+mn-lt"/>
            </a:endParaRPr>
          </a:p>
        </p:txBody>
      </p:sp>
      <p:cxnSp>
        <p:nvCxnSpPr>
          <p:cNvPr id="21" name="Přímá spojovací čára 20"/>
          <p:cNvCxnSpPr/>
          <p:nvPr/>
        </p:nvCxnSpPr>
        <p:spPr>
          <a:xfrm>
            <a:off x="1496676" y="1810718"/>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913356" y="1738710"/>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888495" y="2006393"/>
            <a:ext cx="1051891" cy="369332"/>
          </a:xfrm>
          <a:prstGeom prst="rect">
            <a:avLst/>
          </a:prstGeom>
          <a:noFill/>
        </p:spPr>
        <p:txBody>
          <a:bodyPr wrap="none" rtlCol="0">
            <a:spAutoFit/>
          </a:bodyPr>
          <a:lstStyle/>
          <a:p>
            <a:r>
              <a:rPr lang="en-US" dirty="0">
                <a:solidFill>
                  <a:schemeClr val="accent2"/>
                </a:solidFill>
                <a:latin typeface="+mn-lt"/>
              </a:rPr>
              <a:t>all paths</a:t>
            </a:r>
            <a:endParaRPr lang="cs-CZ" dirty="0">
              <a:solidFill>
                <a:schemeClr val="accent2"/>
              </a:solidFill>
              <a:latin typeface="+mn-lt"/>
            </a:endParaRPr>
          </a:p>
        </p:txBody>
      </p:sp>
      <p:sp>
        <p:nvSpPr>
          <p:cNvPr id="24" name="TextovéPole 23"/>
          <p:cNvSpPr txBox="1"/>
          <p:nvPr/>
        </p:nvSpPr>
        <p:spPr>
          <a:xfrm rot="18481350">
            <a:off x="1255993" y="2081769"/>
            <a:ext cx="1600117" cy="923330"/>
          </a:xfrm>
          <a:prstGeom prst="rect">
            <a:avLst/>
          </a:prstGeom>
          <a:noFill/>
        </p:spPr>
        <p:txBody>
          <a:bodyPr wrap="none" rtlCol="0">
            <a:spAutoFit/>
          </a:bodyPr>
          <a:lstStyle/>
          <a:p>
            <a:pPr algn="r"/>
            <a:r>
              <a:rPr lang="en-US" dirty="0">
                <a:solidFill>
                  <a:schemeClr val="accent1"/>
                </a:solidFill>
                <a:latin typeface="+mn-lt"/>
              </a:rPr>
              <a:t>measurement</a:t>
            </a:r>
            <a:br>
              <a:rPr lang="en-US" dirty="0">
                <a:solidFill>
                  <a:schemeClr val="accent1"/>
                </a:solidFill>
                <a:latin typeface="+mn-lt"/>
              </a:rPr>
            </a:br>
            <a:r>
              <a:rPr lang="en-US" dirty="0">
                <a:solidFill>
                  <a:schemeClr val="accent1"/>
                </a:solidFill>
                <a:latin typeface="+mn-lt"/>
              </a:rPr>
              <a:t>contribution</a:t>
            </a:r>
            <a:br>
              <a:rPr lang="en-US" dirty="0">
                <a:solidFill>
                  <a:schemeClr val="accent1"/>
                </a:solidFill>
                <a:latin typeface="+mn-lt"/>
              </a:rPr>
            </a:br>
            <a:r>
              <a:rPr lang="en-US" dirty="0">
                <a:solidFill>
                  <a:schemeClr val="accent1"/>
                </a:solidFill>
                <a:latin typeface="+mn-lt"/>
              </a:rPr>
              <a:t>function</a:t>
            </a:r>
            <a:endParaRPr lang="cs-CZ" dirty="0">
              <a:solidFill>
                <a:schemeClr val="accent1"/>
              </a:solidFill>
              <a:latin typeface="+mn-lt"/>
            </a:endParaRPr>
          </a:p>
        </p:txBody>
      </p:sp>
      <p:sp>
        <p:nvSpPr>
          <p:cNvPr id="34" name="Obdélník 33"/>
          <p:cNvSpPr/>
          <p:nvPr/>
        </p:nvSpPr>
        <p:spPr>
          <a:xfrm>
            <a:off x="107504" y="5589240"/>
            <a:ext cx="4572000" cy="830997"/>
          </a:xfrm>
          <a:prstGeom prst="rect">
            <a:avLst/>
          </a:prstGeom>
        </p:spPr>
        <p:txBody>
          <a:bodyPr>
            <a:spAutoFit/>
          </a:bodyPr>
          <a:lstStyle/>
          <a:p>
            <a:r>
              <a:rPr lang="en-US" sz="2400" dirty="0">
                <a:solidFill>
                  <a:schemeClr val="tx2"/>
                </a:solidFill>
                <a:latin typeface="+mj-lt"/>
              </a:rPr>
              <a:t>[</a:t>
            </a:r>
            <a:r>
              <a:rPr lang="en-US" sz="2400" dirty="0" err="1">
                <a:solidFill>
                  <a:schemeClr val="tx2"/>
                </a:solidFill>
                <a:latin typeface="+mj-lt"/>
              </a:rPr>
              <a:t>Veach</a:t>
            </a:r>
            <a:r>
              <a:rPr lang="en-US" sz="2400" dirty="0">
                <a:solidFill>
                  <a:schemeClr val="tx2"/>
                </a:solidFill>
                <a:latin typeface="+mj-lt"/>
              </a:rPr>
              <a:t> and </a:t>
            </a:r>
            <a:r>
              <a:rPr lang="en-US" sz="2400" dirty="0" err="1">
                <a:solidFill>
                  <a:schemeClr val="tx2"/>
                </a:solidFill>
                <a:latin typeface="+mj-lt"/>
              </a:rPr>
              <a:t>Guibas</a:t>
            </a:r>
            <a:r>
              <a:rPr lang="en-US" sz="2400" dirty="0">
                <a:solidFill>
                  <a:schemeClr val="tx2"/>
                </a:solidFill>
                <a:latin typeface="+mj-lt"/>
              </a:rPr>
              <a:t> 1995]</a:t>
            </a:r>
          </a:p>
          <a:p>
            <a:r>
              <a:rPr lang="en-US" sz="2400" dirty="0">
                <a:solidFill>
                  <a:schemeClr val="tx2"/>
                </a:solidFill>
                <a:latin typeface="+mj-lt"/>
              </a:rPr>
              <a:t>[</a:t>
            </a:r>
            <a:r>
              <a:rPr lang="en-US" sz="2400" dirty="0" err="1">
                <a:solidFill>
                  <a:schemeClr val="tx2"/>
                </a:solidFill>
                <a:latin typeface="+mj-lt"/>
              </a:rPr>
              <a:t>Veach</a:t>
            </a:r>
            <a:r>
              <a:rPr lang="en-US" sz="2400" dirty="0">
                <a:solidFill>
                  <a:schemeClr val="tx2"/>
                </a:solidFill>
                <a:latin typeface="+mj-lt"/>
              </a:rPr>
              <a:t> 1997]</a:t>
            </a:r>
          </a:p>
        </p:txBody>
      </p:sp>
      <p:sp>
        <p:nvSpPr>
          <p:cNvPr id="36" name="Zástupný symbol pro zápatí 35"/>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8"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7" name="Volný tvar 26"/>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23400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Measurement contribution function</a:t>
            </a:r>
          </a:p>
        </p:txBody>
      </p:sp>
      <p:graphicFrame>
        <p:nvGraphicFramePr>
          <p:cNvPr id="47110" name="Object 6"/>
          <p:cNvGraphicFramePr>
            <a:graphicFrameLocks noChangeAspect="1"/>
          </p:cNvGraphicFramePr>
          <p:nvPr/>
        </p:nvGraphicFramePr>
        <p:xfrm>
          <a:off x="467544" y="4365104"/>
          <a:ext cx="1374775" cy="457200"/>
        </p:xfrm>
        <a:graphic>
          <a:graphicData uri="http://schemas.openxmlformats.org/presentationml/2006/ole">
            <mc:AlternateContent xmlns:mc="http://schemas.openxmlformats.org/markup-compatibility/2006">
              <mc:Choice xmlns:v="urn:schemas-microsoft-com:vml" Requires="v">
                <p:oleObj spid="_x0000_s453969" name="Rovnice" r:id="rId4" imgW="685800" imgH="228600" progId="Equation.3">
                  <p:embed/>
                </p:oleObj>
              </mc:Choice>
              <mc:Fallback>
                <p:oleObj name="Rovnice" r:id="rId4" imgW="685800" imgH="2286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67544" y="4365104"/>
                        <a:ext cx="13747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1" name="Object 7"/>
          <p:cNvGraphicFramePr>
            <a:graphicFrameLocks noChangeAspect="1"/>
          </p:cNvGraphicFramePr>
          <p:nvPr/>
        </p:nvGraphicFramePr>
        <p:xfrm>
          <a:off x="7452320" y="4365104"/>
          <a:ext cx="1704975" cy="482600"/>
        </p:xfrm>
        <a:graphic>
          <a:graphicData uri="http://schemas.openxmlformats.org/presentationml/2006/ole">
            <mc:AlternateContent xmlns:mc="http://schemas.openxmlformats.org/markup-compatibility/2006">
              <mc:Choice xmlns:v="urn:schemas-microsoft-com:vml" Requires="v">
                <p:oleObj spid="_x0000_s453970"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52320" y="4365104"/>
                        <a:ext cx="1704975" cy="4826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9" name="Object 15"/>
          <p:cNvGraphicFramePr>
            <a:graphicFrameLocks noChangeAspect="1"/>
          </p:cNvGraphicFramePr>
          <p:nvPr/>
        </p:nvGraphicFramePr>
        <p:xfrm>
          <a:off x="3419872" y="1125563"/>
          <a:ext cx="2411412" cy="503237"/>
        </p:xfrm>
        <a:graphic>
          <a:graphicData uri="http://schemas.openxmlformats.org/presentationml/2006/ole">
            <mc:AlternateContent xmlns:mc="http://schemas.openxmlformats.org/markup-compatibility/2006">
              <mc:Choice xmlns:v="urn:schemas-microsoft-com:vml" Requires="v">
                <p:oleObj spid="_x0000_s453971" name="Equation" r:id="rId8" imgW="1091880" imgH="228600" progId="Equation.3">
                  <p:embed/>
                </p:oleObj>
              </mc:Choice>
              <mc:Fallback>
                <p:oleObj name="Equation" r:id="rId8" imgW="1091880" imgH="22860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419872" y="1125563"/>
                        <a:ext cx="2411412"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1151620" y="1844824"/>
            <a:ext cx="6840760" cy="1080120"/>
            <a:chOff x="1475656" y="1844824"/>
            <a:chExt cx="6840760" cy="1080120"/>
          </a:xfrm>
        </p:grpSpPr>
        <p:sp>
          <p:nvSpPr>
            <p:cNvPr id="41" name="TextovéPole 40"/>
            <p:cNvSpPr txBox="1"/>
            <p:nvPr/>
          </p:nvSpPr>
          <p:spPr>
            <a:xfrm>
              <a:off x="5744878" y="2274741"/>
              <a:ext cx="2571538" cy="646331"/>
            </a:xfrm>
            <a:prstGeom prst="rect">
              <a:avLst/>
            </a:prstGeom>
            <a:noFill/>
          </p:spPr>
          <p:txBody>
            <a:bodyPr wrap="none" rtlCol="0">
              <a:spAutoFit/>
            </a:bodyPr>
            <a:lstStyle/>
            <a:p>
              <a:pPr algn="ctr"/>
              <a:r>
                <a:rPr lang="en-US" dirty="0">
                  <a:solidFill>
                    <a:schemeClr val="accent2"/>
                  </a:solidFill>
                  <a:latin typeface="+mn-lt"/>
                </a:rPr>
                <a:t>sensor sensitivity</a:t>
              </a:r>
              <a:br>
                <a:rPr lang="en-US" dirty="0">
                  <a:solidFill>
                    <a:schemeClr val="accent2"/>
                  </a:solidFill>
                  <a:latin typeface="+mn-lt"/>
                </a:rPr>
              </a:br>
              <a:r>
                <a:rPr lang="en-US" dirty="0">
                  <a:solidFill>
                    <a:schemeClr val="accent2"/>
                  </a:solidFill>
                  <a:latin typeface="+mn-lt"/>
                </a:rPr>
                <a:t>(“emitted importance”)</a:t>
              </a:r>
            </a:p>
          </p:txBody>
        </p:sp>
        <p:sp>
          <p:nvSpPr>
            <p:cNvPr id="75" name="TextovéPole 74"/>
            <p:cNvSpPr txBox="1"/>
            <p:nvPr/>
          </p:nvSpPr>
          <p:spPr>
            <a:xfrm>
              <a:off x="4447690" y="2278613"/>
              <a:ext cx="1348446" cy="646331"/>
            </a:xfrm>
            <a:prstGeom prst="rect">
              <a:avLst/>
            </a:prstGeom>
            <a:noFill/>
          </p:spPr>
          <p:txBody>
            <a:bodyPr wrap="none" rtlCol="0">
              <a:spAutoFit/>
            </a:bodyPr>
            <a:lstStyle/>
            <a:p>
              <a:pPr algn="ctr"/>
              <a:r>
                <a:rPr lang="en-US" dirty="0">
                  <a:solidFill>
                    <a:schemeClr val="accent1"/>
                  </a:solidFill>
                  <a:latin typeface="+mn-lt"/>
                </a:rPr>
                <a:t>path</a:t>
              </a:r>
            </a:p>
            <a:p>
              <a:pPr algn="ctr"/>
              <a:r>
                <a:rPr lang="en-US" dirty="0">
                  <a:solidFill>
                    <a:schemeClr val="accent1"/>
                  </a:solidFill>
                  <a:latin typeface="+mn-lt"/>
                </a:rPr>
                <a:t>throughput</a:t>
              </a:r>
            </a:p>
          </p:txBody>
        </p:sp>
        <p:graphicFrame>
          <p:nvGraphicFramePr>
            <p:cNvPr id="47117" name="Object 13"/>
            <p:cNvGraphicFramePr>
              <a:graphicFrameLocks noChangeAspect="1"/>
            </p:cNvGraphicFramePr>
            <p:nvPr/>
          </p:nvGraphicFramePr>
          <p:xfrm>
            <a:off x="1516063" y="1847487"/>
            <a:ext cx="6111875" cy="558800"/>
          </p:xfrm>
          <a:graphic>
            <a:graphicData uri="http://schemas.openxmlformats.org/presentationml/2006/ole">
              <mc:AlternateContent xmlns:mc="http://schemas.openxmlformats.org/markup-compatibility/2006">
                <mc:Choice xmlns:v="urn:schemas-microsoft-com:vml" Requires="v">
                  <p:oleObj spid="_x0000_s453972" name="Equation" r:id="rId10" imgW="2768400" imgH="253800" progId="Equation.3">
                    <p:embed/>
                  </p:oleObj>
                </mc:Choice>
                <mc:Fallback>
                  <p:oleObj name="Equation" r:id="rId10" imgW="2768400" imgH="2538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1516063" y="1847487"/>
                          <a:ext cx="6111875"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4" name="Přímá spojovací čára 73"/>
            <p:cNvCxnSpPr/>
            <p:nvPr/>
          </p:nvCxnSpPr>
          <p:spPr>
            <a:xfrm>
              <a:off x="4819828" y="2319622"/>
              <a:ext cx="6480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131840" y="2319622"/>
              <a:ext cx="13681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flipH="1">
              <a:off x="5796136" y="2319622"/>
              <a:ext cx="1800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2987824" y="2276931"/>
              <a:ext cx="1066318" cy="646331"/>
            </a:xfrm>
            <a:prstGeom prst="rect">
              <a:avLst/>
            </a:prstGeom>
            <a:noFill/>
          </p:spPr>
          <p:txBody>
            <a:bodyPr wrap="none" rtlCol="0">
              <a:spAutoFit/>
            </a:bodyPr>
            <a:lstStyle/>
            <a:p>
              <a:pPr algn="ctr"/>
              <a:r>
                <a:rPr lang="en-US" dirty="0">
                  <a:solidFill>
                    <a:schemeClr val="accent2"/>
                  </a:solidFill>
                  <a:latin typeface="+mn-lt"/>
                </a:rPr>
                <a:t>emitted</a:t>
              </a:r>
            </a:p>
            <a:p>
              <a:pPr algn="ctr"/>
              <a:r>
                <a:rPr lang="en-US" dirty="0">
                  <a:solidFill>
                    <a:schemeClr val="accent2"/>
                  </a:solidFill>
                  <a:latin typeface="+mn-lt"/>
                </a:rPr>
                <a:t>radiance</a:t>
              </a:r>
            </a:p>
          </p:txBody>
        </p:sp>
        <p:sp>
          <p:nvSpPr>
            <p:cNvPr id="46" name="Obdélník 45"/>
            <p:cNvSpPr/>
            <p:nvPr/>
          </p:nvSpPr>
          <p:spPr>
            <a:xfrm>
              <a:off x="1475656" y="1844824"/>
              <a:ext cx="6768752"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5" name="Object 13"/>
          <p:cNvGraphicFramePr>
            <a:graphicFrameLocks noChangeAspect="1"/>
          </p:cNvGraphicFramePr>
          <p:nvPr>
            <p:extLst>
              <p:ext uri="{D42A27DB-BD31-4B8C-83A1-F6EECF244321}">
                <p14:modId xmlns:p14="http://schemas.microsoft.com/office/powerpoint/2010/main" val="2105719374"/>
              </p:ext>
            </p:extLst>
          </p:nvPr>
        </p:nvGraphicFramePr>
        <p:xfrm>
          <a:off x="1541934" y="3429000"/>
          <a:ext cx="5694362" cy="503238"/>
        </p:xfrm>
        <a:graphic>
          <a:graphicData uri="http://schemas.openxmlformats.org/presentationml/2006/ole">
            <mc:AlternateContent xmlns:mc="http://schemas.openxmlformats.org/markup-compatibility/2006">
              <mc:Choice xmlns:v="urn:schemas-microsoft-com:vml" Requires="v">
                <p:oleObj spid="_x0000_s453973" name="Rovnice" r:id="rId12" imgW="2577960" imgH="228600" progId="Equation.3">
                  <p:embed/>
                </p:oleObj>
              </mc:Choice>
              <mc:Fallback>
                <p:oleObj name="Rovnice" r:id="rId12" imgW="2577960" imgH="228600" progId="Equation.3">
                  <p:embed/>
                  <p:pic>
                    <p:nvPicPr>
                      <p:cNvPr id="0" name=""/>
                      <p:cNvPicPr>
                        <a:picLocks noChangeAspect="1" noChangeArrowheads="1"/>
                      </p:cNvPicPr>
                      <p:nvPr/>
                    </p:nvPicPr>
                    <p:blipFill>
                      <a:blip r:embed="rId13">
                        <a:lum bright="20000"/>
                      </a:blip>
                      <a:srcRect/>
                      <a:stretch>
                        <a:fillRect/>
                      </a:stretch>
                    </p:blipFill>
                    <p:spPr bwMode="auto">
                      <a:xfrm>
                        <a:off x="1541934" y="3429000"/>
                        <a:ext cx="5694362"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6" name="Přímá spojovací čára 55"/>
          <p:cNvCxnSpPr/>
          <p:nvPr/>
        </p:nvCxnSpPr>
        <p:spPr>
          <a:xfrm flipH="1">
            <a:off x="3707904" y="3929634"/>
            <a:ext cx="504056" cy="20196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Přímá spojovací čára 56"/>
          <p:cNvCxnSpPr/>
          <p:nvPr/>
        </p:nvCxnSpPr>
        <p:spPr>
          <a:xfrm>
            <a:off x="5420842" y="3933055"/>
            <a:ext cx="519310" cy="20162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5868144" y="3861049"/>
            <a:ext cx="2078448" cy="1787286"/>
            <a:chOff x="5868144" y="3861049"/>
            <a:chExt cx="2078448" cy="1787286"/>
          </a:xfrm>
        </p:grpSpPr>
        <p:cxnSp>
          <p:nvCxnSpPr>
            <p:cNvPr id="64" name="Přímá spojovací čára 63"/>
            <p:cNvCxnSpPr>
              <a:stCxn id="65" idx="1"/>
              <a:endCxn id="66" idx="1"/>
            </p:cNvCxnSpPr>
            <p:nvPr/>
          </p:nvCxnSpPr>
          <p:spPr>
            <a:xfrm>
              <a:off x="6516217" y="3998220"/>
              <a:ext cx="456605" cy="15325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ravá složená závorka 64"/>
            <p:cNvSpPr/>
            <p:nvPr/>
          </p:nvSpPr>
          <p:spPr>
            <a:xfrm rot="16200000" flipH="1">
              <a:off x="6447631" y="3281562"/>
              <a:ext cx="137171"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Pravá složená závorka 65"/>
            <p:cNvSpPr/>
            <p:nvPr/>
          </p:nvSpPr>
          <p:spPr>
            <a:xfrm rot="14941878">
              <a:off x="6933790" y="4635534"/>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kupina 66"/>
          <p:cNvGrpSpPr/>
          <p:nvPr/>
        </p:nvGrpSpPr>
        <p:grpSpPr>
          <a:xfrm>
            <a:off x="1647492" y="3861049"/>
            <a:ext cx="2204430" cy="1836062"/>
            <a:chOff x="1647492" y="3861049"/>
            <a:chExt cx="2204430" cy="1836062"/>
          </a:xfrm>
        </p:grpSpPr>
        <p:cxnSp>
          <p:nvCxnSpPr>
            <p:cNvPr id="68" name="Přímá spojovací čára 67"/>
            <p:cNvCxnSpPr>
              <a:stCxn id="69" idx="1"/>
              <a:endCxn id="70" idx="1"/>
            </p:cNvCxnSpPr>
            <p:nvPr/>
          </p:nvCxnSpPr>
          <p:spPr>
            <a:xfrm flipH="1">
              <a:off x="2659586" y="4005063"/>
              <a:ext cx="544265" cy="15728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Pravá složená závorka 68"/>
            <p:cNvSpPr/>
            <p:nvPr/>
          </p:nvSpPr>
          <p:spPr>
            <a:xfrm rot="16200000" flipH="1">
              <a:off x="3131843" y="3284983"/>
              <a:ext cx="144014"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Pravá složená závorka 69"/>
            <p:cNvSpPr/>
            <p:nvPr/>
          </p:nvSpPr>
          <p:spPr>
            <a:xfrm rot="17153731">
              <a:off x="2582155" y="4640881"/>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kupina 70"/>
          <p:cNvGrpSpPr/>
          <p:nvPr/>
        </p:nvGrpSpPr>
        <p:grpSpPr>
          <a:xfrm>
            <a:off x="914428" y="4811988"/>
            <a:ext cx="7561776" cy="1728959"/>
            <a:chOff x="914428" y="4956004"/>
            <a:chExt cx="7561776" cy="1728959"/>
          </a:xfrm>
        </p:grpSpPr>
        <p:sp>
          <p:nvSpPr>
            <p:cNvPr id="72"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73" name="Group 15"/>
            <p:cNvGrpSpPr/>
            <p:nvPr/>
          </p:nvGrpSpPr>
          <p:grpSpPr>
            <a:xfrm rot="6483402">
              <a:off x="8121880" y="5014669"/>
              <a:ext cx="410270" cy="298378"/>
              <a:chOff x="3192789" y="1005143"/>
              <a:chExt cx="785815" cy="571503"/>
            </a:xfrm>
          </p:grpSpPr>
          <p:sp>
            <p:nvSpPr>
              <p:cNvPr id="91"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92"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6" name="Straight Arrow Connector 9"/>
            <p:cNvCxnSpPr>
              <a:stCxn id="79" idx="3"/>
              <a:endCxn id="84"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13"/>
            <p:cNvCxnSpPr>
              <a:stCxn id="81" idx="1"/>
              <a:endCxn id="78"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78"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9"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3" name="Straight Arrow Connector 12"/>
            <p:cNvCxnSpPr>
              <a:endCxn id="8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84"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85"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974" name="Rovnice" r:id="rId14" imgW="164880" imgH="228600" progId="Equation.3">
                    <p:embed/>
                  </p:oleObj>
                </mc:Choice>
                <mc:Fallback>
                  <p:oleObj name="Rovnice" r:id="rId14" imgW="164880" imgH="22860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6"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975" name="Rovnice" r:id="rId16" imgW="152280" imgH="215640" progId="Equation.3">
                    <p:embed/>
                  </p:oleObj>
                </mc:Choice>
                <mc:Fallback>
                  <p:oleObj name="Rovnice" r:id="rId16" imgW="152280" imgH="215640" progId="Equation.3">
                    <p:embed/>
                    <p:pic>
                      <p:nvPicPr>
                        <p:cNvPr id="0" name=""/>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7"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976" name="Equation" r:id="rId18" imgW="253800" imgH="228600" progId="Equation.3">
                    <p:embed/>
                  </p:oleObj>
                </mc:Choice>
                <mc:Fallback>
                  <p:oleObj name="Equation" r:id="rId18" imgW="253800" imgH="228600" progId="Equation.3">
                    <p:embed/>
                    <p:pic>
                      <p:nvPicPr>
                        <p:cNvPr id="0" name=""/>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8"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977" name="Equation" r:id="rId20" imgW="177480" imgH="228600" progId="Equation.3">
                    <p:embed/>
                  </p:oleObj>
                </mc:Choice>
                <mc:Fallback>
                  <p:oleObj name="Equation" r:id="rId20" imgW="177480" imgH="228600" progId="Equation.3">
                    <p:embed/>
                    <p:pic>
                      <p:nvPicPr>
                        <p:cNvPr id="0" name=""/>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9"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Zástupný symbol pro zápatí 2"/>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33474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500"/>
                                        <p:tgtEl>
                                          <p:spTgt spid="47110"/>
                                        </p:tgtEl>
                                      </p:cBhvr>
                                    </p:animEffect>
                                  </p:childTnLst>
                                </p:cTn>
                              </p:par>
                              <p:par>
                                <p:cTn id="8" presetID="10" presetClass="entr" presetSubtype="0" fill="hold"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fade">
                                      <p:cBhvr>
                                        <p:cTn id="10" dur="500"/>
                                        <p:tgtEl>
                                          <p:spTgt spid="47111"/>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Geometry term</a:t>
            </a:r>
          </a:p>
        </p:txBody>
      </p:sp>
      <p:sp>
        <p:nvSpPr>
          <p:cNvPr id="3" name="Zástupný symbol pro obsah 2"/>
          <p:cNvSpPr>
            <a:spLocks noGrp="1"/>
          </p:cNvSpPr>
          <p:nvPr>
            <p:ph idx="1"/>
          </p:nvPr>
        </p:nvSpPr>
        <p:spPr>
          <a:xfrm>
            <a:off x="662880" y="1988840"/>
            <a:ext cx="8229600" cy="453072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grpSp>
        <p:nvGrpSpPr>
          <p:cNvPr id="5" name="Skupina 4"/>
          <p:cNvGrpSpPr/>
          <p:nvPr/>
        </p:nvGrpSpPr>
        <p:grpSpPr>
          <a:xfrm>
            <a:off x="4561656" y="2354175"/>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Elipsa 46"/>
          <p:cNvSpPr/>
          <p:nvPr/>
        </p:nvSpPr>
        <p:spPr>
          <a:xfrm>
            <a:off x="5998211" y="5900305"/>
            <a:ext cx="196968" cy="62529"/>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Elipsa 47"/>
          <p:cNvSpPr/>
          <p:nvPr/>
        </p:nvSpPr>
        <p:spPr>
          <a:xfrm rot="16200000">
            <a:off x="7973343" y="4234225"/>
            <a:ext cx="196968" cy="6252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9" name="Straight Arrow Connector 13"/>
          <p:cNvCxnSpPr/>
          <p:nvPr/>
        </p:nvCxnSpPr>
        <p:spPr>
          <a:xfrm flipH="1">
            <a:off x="6098540" y="4303543"/>
            <a:ext cx="1948180" cy="1627508"/>
          </a:xfrm>
          <a:prstGeom prst="straightConnector1">
            <a:avLst/>
          </a:prstGeom>
          <a:ln w="12700">
            <a:solidFill>
              <a:schemeClr val="accent2"/>
            </a:solidFill>
            <a:headEnd type="triangl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13"/>
          <p:cNvCxnSpPr/>
          <p:nvPr/>
        </p:nvCxnSpPr>
        <p:spPr>
          <a:xfrm>
            <a:off x="7431246" y="4257972"/>
            <a:ext cx="63746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1" name="Object 3"/>
          <p:cNvGraphicFramePr>
            <a:graphicFrameLocks noChangeAspect="1"/>
          </p:cNvGraphicFramePr>
          <p:nvPr/>
        </p:nvGraphicFramePr>
        <p:xfrm>
          <a:off x="6192277" y="5842807"/>
          <a:ext cx="280988" cy="307975"/>
        </p:xfrm>
        <a:graphic>
          <a:graphicData uri="http://schemas.openxmlformats.org/presentationml/2006/ole">
            <mc:AlternateContent xmlns:mc="http://schemas.openxmlformats.org/markup-compatibility/2006">
              <mc:Choice xmlns:v="urn:schemas-microsoft-com:vml" Requires="v">
                <p:oleObj spid="_x0000_s421876" name="Equation" r:id="rId4" imgW="126720" imgH="139680" progId="Equation.3">
                  <p:embed/>
                </p:oleObj>
              </mc:Choice>
              <mc:Fallback>
                <p:oleObj name="Equation" r:id="rId4" imgW="126720" imgH="13968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6192277" y="5842807"/>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4"/>
          <p:cNvGraphicFramePr>
            <a:graphicFrameLocks noChangeAspect="1"/>
          </p:cNvGraphicFramePr>
          <p:nvPr/>
        </p:nvGraphicFramePr>
        <p:xfrm>
          <a:off x="8058919" y="4235928"/>
          <a:ext cx="309562" cy="363537"/>
        </p:xfrm>
        <a:graphic>
          <a:graphicData uri="http://schemas.openxmlformats.org/presentationml/2006/ole">
            <mc:AlternateContent xmlns:mc="http://schemas.openxmlformats.org/markup-compatibility/2006">
              <mc:Choice xmlns:v="urn:schemas-microsoft-com:vml" Requires="v">
                <p:oleObj spid="_x0000_s421877" name="Equation" r:id="rId6" imgW="139680" imgH="164880" progId="Equation.3">
                  <p:embed/>
                </p:oleObj>
              </mc:Choice>
              <mc:Fallback>
                <p:oleObj name="Equation" r:id="rId6" imgW="139680" imgH="164880"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8058919" y="4235928"/>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3" name="Object 5"/>
          <p:cNvGraphicFramePr>
            <a:graphicFrameLocks noChangeAspect="1"/>
          </p:cNvGraphicFramePr>
          <p:nvPr/>
        </p:nvGraphicFramePr>
        <p:xfrm>
          <a:off x="7276489" y="4228778"/>
          <a:ext cx="355600" cy="481012"/>
        </p:xfrm>
        <a:graphic>
          <a:graphicData uri="http://schemas.openxmlformats.org/presentationml/2006/ole">
            <mc:AlternateContent xmlns:mc="http://schemas.openxmlformats.org/markup-compatibility/2006">
              <mc:Choice xmlns:v="urn:schemas-microsoft-com:vml" Requires="v">
                <p:oleObj spid="_x0000_s421878" name="Equation" r:id="rId8" imgW="177480" imgH="241200" progId="Equation.3">
                  <p:embed/>
                </p:oleObj>
              </mc:Choice>
              <mc:Fallback>
                <p:oleObj name="Equation" r:id="rId8" imgW="177480" imgH="241200"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276489" y="4228778"/>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4" name="Straight Arrow Connector 13"/>
          <p:cNvCxnSpPr/>
          <p:nvPr/>
        </p:nvCxnSpPr>
        <p:spPr>
          <a:xfrm flipH="1">
            <a:off x="6100532" y="5359313"/>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5" name="Object 6"/>
          <p:cNvGraphicFramePr>
            <a:graphicFrameLocks noChangeAspect="1"/>
          </p:cNvGraphicFramePr>
          <p:nvPr/>
        </p:nvGraphicFramePr>
        <p:xfrm>
          <a:off x="6163530" y="5110835"/>
          <a:ext cx="330200" cy="455612"/>
        </p:xfrm>
        <a:graphic>
          <a:graphicData uri="http://schemas.openxmlformats.org/presentationml/2006/ole">
            <mc:AlternateContent xmlns:mc="http://schemas.openxmlformats.org/markup-compatibility/2006">
              <mc:Choice xmlns:v="urn:schemas-microsoft-com:vml" Requires="v">
                <p:oleObj spid="_x0000_s421879" name="Equation" r:id="rId10" imgW="164880" imgH="228600" progId="Equation.3">
                  <p:embed/>
                </p:oleObj>
              </mc:Choice>
              <mc:Fallback>
                <p:oleObj name="Equation" r:id="rId10" imgW="164880" imgH="228600"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6163530" y="5110835"/>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668344" y="3765735"/>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8" name="Oblouk 57"/>
          <p:cNvSpPr/>
          <p:nvPr/>
        </p:nvSpPr>
        <p:spPr>
          <a:xfrm rot="7890895">
            <a:off x="5383810" y="5624669"/>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154639" name="Object 15"/>
          <p:cNvGraphicFramePr>
            <a:graphicFrameLocks noChangeAspect="1"/>
          </p:cNvGraphicFramePr>
          <p:nvPr/>
        </p:nvGraphicFramePr>
        <p:xfrm>
          <a:off x="451642" y="1196752"/>
          <a:ext cx="4498975" cy="993775"/>
        </p:xfrm>
        <a:graphic>
          <a:graphicData uri="http://schemas.openxmlformats.org/presentationml/2006/ole">
            <mc:AlternateContent xmlns:mc="http://schemas.openxmlformats.org/markup-compatibility/2006">
              <mc:Choice xmlns:v="urn:schemas-microsoft-com:vml" Requires="v">
                <p:oleObj spid="_x0000_s421880" name="Equation" r:id="rId12" imgW="2247900" imgH="495300" progId="Equation.3">
                  <p:embed/>
                </p:oleObj>
              </mc:Choice>
              <mc:Fallback>
                <p:oleObj name="Equation" r:id="rId12" imgW="2247900" imgH="495300"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451642" y="1196752"/>
                        <a:ext cx="4498975" cy="993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9" name="Obdélník 58"/>
          <p:cNvSpPr/>
          <p:nvPr/>
        </p:nvSpPr>
        <p:spPr>
          <a:xfrm>
            <a:off x="411438" y="1124744"/>
            <a:ext cx="4536504"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ástupný symbol pro zápatí 27"/>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56510226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Skupina 37"/>
          <p:cNvGrpSpPr/>
          <p:nvPr/>
        </p:nvGrpSpPr>
        <p:grpSpPr>
          <a:xfrm>
            <a:off x="4154486" y="3318091"/>
            <a:ext cx="4292494" cy="3151330"/>
            <a:chOff x="2717470" y="2313856"/>
            <a:chExt cx="5885018" cy="4320480"/>
          </a:xfrm>
        </p:grpSpPr>
        <p:grpSp>
          <p:nvGrpSpPr>
            <p:cNvPr id="43" name="Skupina 42"/>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50" name="Volný tvar 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Volný tvar 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Volný tvar 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Volný tvar 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Volný tvar 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Volný tvar 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6"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47" name="Volný tvar 46"/>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8" name="Volný tvar 47"/>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9" name="Volný tvar 48"/>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aphicFrame>
        <p:nvGraphicFramePr>
          <p:cNvPr id="18" name="Object 4"/>
          <p:cNvGraphicFramePr>
            <a:graphicFrameLocks noChangeAspect="1"/>
          </p:cNvGraphicFramePr>
          <p:nvPr/>
        </p:nvGraphicFramePr>
        <p:xfrm>
          <a:off x="1365052" y="1405955"/>
          <a:ext cx="2798762" cy="582612"/>
        </p:xfrm>
        <a:graphic>
          <a:graphicData uri="http://schemas.openxmlformats.org/presentationml/2006/ole">
            <mc:AlternateContent xmlns:mc="http://schemas.openxmlformats.org/markup-compatibility/2006">
              <mc:Choice xmlns:v="urn:schemas-microsoft-com:vml" Requires="v">
                <p:oleObj spid="_x0000_s442520" name="Equation" r:id="rId5" imgW="1371600" imgH="291960" progId="Equation.3">
                  <p:embed/>
                </p:oleObj>
              </mc:Choice>
              <mc:Fallback>
                <p:oleObj name="Equation" r:id="rId5" imgW="1371600" imgH="291960" progId="Equation.3">
                  <p:embed/>
                  <p:pic>
                    <p:nvPicPr>
                      <p:cNvPr id="0" name=""/>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365052" y="1405955"/>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a:t>Path integral formulation</a:t>
            </a:r>
          </a:p>
        </p:txBody>
      </p:sp>
      <p:sp>
        <p:nvSpPr>
          <p:cNvPr id="3" name="Zástupný symbol pro obsah 2"/>
          <p:cNvSpPr>
            <a:spLocks noGrp="1"/>
          </p:cNvSpPr>
          <p:nvPr>
            <p:ph idx="1"/>
          </p:nvPr>
        </p:nvSpPr>
        <p:spPr>
          <a:xfrm>
            <a:off x="662880" y="1988840"/>
            <a:ext cx="8229600" cy="453072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7" name="Obdélník 16"/>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1337292" y="1954734"/>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274007" y="2248071"/>
            <a:ext cx="1875835" cy="646331"/>
          </a:xfrm>
          <a:prstGeom prst="rect">
            <a:avLst/>
          </a:prstGeom>
          <a:noFill/>
        </p:spPr>
        <p:txBody>
          <a:bodyPr wrap="none" rtlCol="0">
            <a:spAutoFit/>
          </a:bodyPr>
          <a:lstStyle/>
          <a:p>
            <a:pPr algn="ctr"/>
            <a:r>
              <a:rPr lang="en-US" dirty="0">
                <a:solidFill>
                  <a:schemeClr val="accent1"/>
                </a:solidFill>
                <a:latin typeface="+mn-lt"/>
              </a:rPr>
              <a:t>camera resp.</a:t>
            </a:r>
          </a:p>
          <a:p>
            <a:r>
              <a:rPr lang="en-US" dirty="0">
                <a:solidFill>
                  <a:schemeClr val="accent1"/>
                </a:solidFill>
                <a:latin typeface="+mn-lt"/>
              </a:rPr>
              <a:t>(</a:t>
            </a:r>
            <a:r>
              <a:rPr lang="en-US" i="1" dirty="0">
                <a:solidFill>
                  <a:schemeClr val="accent1"/>
                </a:solidFill>
                <a:latin typeface="+mn-lt"/>
              </a:rPr>
              <a:t>j</a:t>
            </a:r>
            <a:r>
              <a:rPr lang="en-US" dirty="0">
                <a:solidFill>
                  <a:schemeClr val="accent1"/>
                </a:solidFill>
                <a:latin typeface="+mn-lt"/>
              </a:rPr>
              <a:t>-</a:t>
            </a:r>
            <a:r>
              <a:rPr lang="en-US" dirty="0" err="1">
                <a:solidFill>
                  <a:schemeClr val="accent1"/>
                </a:solidFill>
                <a:latin typeface="+mn-lt"/>
              </a:rPr>
              <a:t>th</a:t>
            </a:r>
            <a:r>
              <a:rPr lang="en-US" dirty="0">
                <a:solidFill>
                  <a:schemeClr val="accent1"/>
                </a:solidFill>
                <a:latin typeface="+mn-lt"/>
              </a:rPr>
              <a:t> pixel value)</a:t>
            </a:r>
            <a:endParaRPr lang="cs-CZ" dirty="0">
              <a:solidFill>
                <a:schemeClr val="accent1"/>
              </a:solidFill>
              <a:latin typeface="+mn-lt"/>
            </a:endParaRPr>
          </a:p>
        </p:txBody>
      </p:sp>
      <p:cxnSp>
        <p:nvCxnSpPr>
          <p:cNvPr id="21" name="Přímá spojovací čára 20"/>
          <p:cNvCxnSpPr/>
          <p:nvPr/>
        </p:nvCxnSpPr>
        <p:spPr>
          <a:xfrm>
            <a:off x="2072740" y="2026742"/>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2489420" y="1954734"/>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1464559" y="2222417"/>
            <a:ext cx="1051891" cy="369332"/>
          </a:xfrm>
          <a:prstGeom prst="rect">
            <a:avLst/>
          </a:prstGeom>
          <a:noFill/>
        </p:spPr>
        <p:txBody>
          <a:bodyPr wrap="none" rtlCol="0">
            <a:spAutoFit/>
          </a:bodyPr>
          <a:lstStyle/>
          <a:p>
            <a:r>
              <a:rPr lang="en-US" dirty="0">
                <a:solidFill>
                  <a:schemeClr val="accent2"/>
                </a:solidFill>
                <a:latin typeface="+mn-lt"/>
              </a:rPr>
              <a:t>all paths</a:t>
            </a:r>
            <a:endParaRPr lang="cs-CZ" dirty="0">
              <a:solidFill>
                <a:schemeClr val="accent2"/>
              </a:solidFill>
              <a:latin typeface="+mn-lt"/>
            </a:endParaRPr>
          </a:p>
        </p:txBody>
      </p:sp>
      <p:sp>
        <p:nvSpPr>
          <p:cNvPr id="24" name="TextovéPole 23"/>
          <p:cNvSpPr txBox="1"/>
          <p:nvPr/>
        </p:nvSpPr>
        <p:spPr>
          <a:xfrm rot="18481350">
            <a:off x="1832057" y="2297793"/>
            <a:ext cx="1600117" cy="923330"/>
          </a:xfrm>
          <a:prstGeom prst="rect">
            <a:avLst/>
          </a:prstGeom>
          <a:noFill/>
        </p:spPr>
        <p:txBody>
          <a:bodyPr wrap="none" rtlCol="0">
            <a:spAutoFit/>
          </a:bodyPr>
          <a:lstStyle/>
          <a:p>
            <a:pPr algn="r"/>
            <a:r>
              <a:rPr lang="en-US" dirty="0">
                <a:solidFill>
                  <a:schemeClr val="accent1"/>
                </a:solidFill>
                <a:latin typeface="+mn-lt"/>
              </a:rPr>
              <a:t>measurement</a:t>
            </a:r>
            <a:br>
              <a:rPr lang="en-US" dirty="0">
                <a:solidFill>
                  <a:schemeClr val="accent1"/>
                </a:solidFill>
                <a:latin typeface="+mn-lt"/>
              </a:rPr>
            </a:br>
            <a:r>
              <a:rPr lang="en-US" dirty="0">
                <a:solidFill>
                  <a:schemeClr val="accent1"/>
                </a:solidFill>
                <a:latin typeface="+mn-lt"/>
              </a:rPr>
              <a:t>contribution</a:t>
            </a:r>
            <a:br>
              <a:rPr lang="en-US" dirty="0">
                <a:solidFill>
                  <a:schemeClr val="accent1"/>
                </a:solidFill>
                <a:latin typeface="+mn-lt"/>
              </a:rPr>
            </a:br>
            <a:r>
              <a:rPr lang="en-US" dirty="0">
                <a:solidFill>
                  <a:schemeClr val="accent1"/>
                </a:solidFill>
                <a:latin typeface="+mn-lt"/>
              </a:rPr>
              <a:t>function</a:t>
            </a:r>
            <a:endParaRPr lang="cs-CZ" dirty="0">
              <a:solidFill>
                <a:schemeClr val="accent1"/>
              </a:solidFill>
              <a:latin typeface="+mn-lt"/>
            </a:endParaRPr>
          </a:p>
        </p:txBody>
      </p:sp>
      <p:sp>
        <p:nvSpPr>
          <p:cNvPr id="32" name="TextBox 19"/>
          <p:cNvSpPr txBox="1"/>
          <p:nvPr/>
        </p:nvSpPr>
        <p:spPr>
          <a:xfrm>
            <a:off x="2283646" y="2956702"/>
            <a:ext cx="792088" cy="1200329"/>
          </a:xfrm>
          <a:prstGeom prst="rect">
            <a:avLst/>
          </a:prstGeom>
          <a:noFill/>
        </p:spPr>
        <p:txBody>
          <a:bodyPr wrap="square" rtlCol="0">
            <a:spAutoFit/>
          </a:bodyPr>
          <a:lstStyle/>
          <a:p>
            <a:r>
              <a:rPr lang="en-US" sz="7200" b="1" dirty="0">
                <a:solidFill>
                  <a:schemeClr val="accent1"/>
                </a:solidFill>
                <a:latin typeface="+mn-lt"/>
                <a:sym typeface="Wingdings"/>
              </a:rPr>
              <a:t></a:t>
            </a:r>
            <a:endParaRPr lang="en-US" sz="7200" b="1" dirty="0">
              <a:solidFill>
                <a:schemeClr val="accent1"/>
              </a:solidFill>
              <a:latin typeface="+mn-lt"/>
            </a:endParaRPr>
          </a:p>
        </p:txBody>
      </p:sp>
      <p:sp>
        <p:nvSpPr>
          <p:cNvPr id="33" name="TextBox 19"/>
          <p:cNvSpPr txBox="1"/>
          <p:nvPr/>
        </p:nvSpPr>
        <p:spPr>
          <a:xfrm>
            <a:off x="1252579" y="2904570"/>
            <a:ext cx="504056" cy="1107996"/>
          </a:xfrm>
          <a:prstGeom prst="rect">
            <a:avLst/>
          </a:prstGeom>
          <a:noFill/>
        </p:spPr>
        <p:txBody>
          <a:bodyPr wrap="square" rtlCol="0">
            <a:spAutoFit/>
          </a:bodyPr>
          <a:lstStyle/>
          <a:p>
            <a:r>
              <a:rPr lang="en-US" sz="6600" b="1" dirty="0">
                <a:solidFill>
                  <a:schemeClr val="accent2"/>
                </a:solidFill>
                <a:latin typeface="+mn-lt"/>
                <a:sym typeface="Wingdings"/>
              </a:rPr>
              <a:t>?</a:t>
            </a:r>
            <a:endParaRPr lang="en-US" sz="6600" b="1" dirty="0">
              <a:solidFill>
                <a:schemeClr val="accent2"/>
              </a:solidFill>
              <a:latin typeface="+mn-lt"/>
            </a:endParaRPr>
          </a:p>
        </p:txBody>
      </p:sp>
      <p:sp>
        <p:nvSpPr>
          <p:cNvPr id="44" name="Zástupný symbol pro zápatí 43"/>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835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Path integral formulation</a:t>
            </a:r>
          </a:p>
        </p:txBody>
      </p:sp>
      <p:sp>
        <p:nvSpPr>
          <p:cNvPr id="3" name="Zástupný symbol pro obsah 2"/>
          <p:cNvSpPr>
            <a:spLocks noGrp="1"/>
          </p:cNvSpPr>
          <p:nvPr>
            <p:ph idx="1"/>
          </p:nvPr>
        </p:nvSpPr>
        <p:spPr>
          <a:xfrm>
            <a:off x="662880" y="1988840"/>
            <a:ext cx="8229600" cy="453072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18" name="Object 4"/>
          <p:cNvGraphicFramePr>
            <a:graphicFrameLocks noChangeAspect="1"/>
          </p:cNvGraphicFramePr>
          <p:nvPr/>
        </p:nvGraphicFramePr>
        <p:xfrm>
          <a:off x="1363663" y="1409233"/>
          <a:ext cx="5132387" cy="2001837"/>
        </p:xfrm>
        <a:graphic>
          <a:graphicData uri="http://schemas.openxmlformats.org/presentationml/2006/ole">
            <mc:AlternateContent xmlns:mc="http://schemas.openxmlformats.org/markup-compatibility/2006">
              <mc:Choice xmlns:v="urn:schemas-microsoft-com:vml" Requires="v">
                <p:oleObj spid="_x0000_s443544" name="Equation" r:id="rId4" imgW="2514600" imgH="1002960" progId="Equation.3">
                  <p:embed/>
                </p:oleObj>
              </mc:Choice>
              <mc:Fallback>
                <p:oleObj name="Equation" r:id="rId4" imgW="2514600" imgH="1002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63663" y="1409233"/>
                        <a:ext cx="5132387" cy="20018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35" name="Přímá spojovací čára 34"/>
          <p:cNvCxnSpPr/>
          <p:nvPr/>
        </p:nvCxnSpPr>
        <p:spPr>
          <a:xfrm>
            <a:off x="1979712" y="3369064"/>
            <a:ext cx="4320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1531264" y="3374922"/>
            <a:ext cx="952504" cy="646331"/>
          </a:xfrm>
          <a:prstGeom prst="rect">
            <a:avLst/>
          </a:prstGeom>
          <a:noFill/>
        </p:spPr>
        <p:txBody>
          <a:bodyPr wrap="none" rtlCol="0">
            <a:spAutoFit/>
          </a:bodyPr>
          <a:lstStyle/>
          <a:p>
            <a:pPr algn="r"/>
            <a:r>
              <a:rPr lang="en-US" dirty="0">
                <a:solidFill>
                  <a:schemeClr val="accent2"/>
                </a:solidFill>
                <a:latin typeface="+mn-lt"/>
              </a:rPr>
              <a:t>all path</a:t>
            </a:r>
            <a:br>
              <a:rPr lang="en-US" dirty="0">
                <a:solidFill>
                  <a:schemeClr val="accent2"/>
                </a:solidFill>
                <a:latin typeface="+mn-lt"/>
              </a:rPr>
            </a:br>
            <a:r>
              <a:rPr lang="en-US" dirty="0">
                <a:solidFill>
                  <a:schemeClr val="accent2"/>
                </a:solidFill>
                <a:latin typeface="+mn-lt"/>
              </a:rPr>
              <a:t>lengths</a:t>
            </a:r>
            <a:endParaRPr lang="cs-CZ" dirty="0">
              <a:solidFill>
                <a:schemeClr val="accent2"/>
              </a:solidFill>
              <a:latin typeface="+mn-lt"/>
            </a:endParaRPr>
          </a:p>
        </p:txBody>
      </p:sp>
      <p:cxnSp>
        <p:nvCxnSpPr>
          <p:cNvPr id="39" name="Přímá spojovací čára 38"/>
          <p:cNvCxnSpPr/>
          <p:nvPr/>
        </p:nvCxnSpPr>
        <p:spPr>
          <a:xfrm>
            <a:off x="2483768" y="3371726"/>
            <a:ext cx="5760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2429533" y="3374922"/>
            <a:ext cx="1803699" cy="646331"/>
          </a:xfrm>
          <a:prstGeom prst="rect">
            <a:avLst/>
          </a:prstGeom>
          <a:noFill/>
        </p:spPr>
        <p:txBody>
          <a:bodyPr wrap="none" rtlCol="0">
            <a:spAutoFit/>
          </a:bodyPr>
          <a:lstStyle/>
          <a:p>
            <a:r>
              <a:rPr lang="en-US" dirty="0">
                <a:solidFill>
                  <a:schemeClr val="accent1"/>
                </a:solidFill>
                <a:latin typeface="+mn-lt"/>
              </a:rPr>
              <a:t>all possible </a:t>
            </a:r>
          </a:p>
          <a:p>
            <a:pPr algn="ctr"/>
            <a:r>
              <a:rPr lang="en-US" dirty="0">
                <a:solidFill>
                  <a:schemeClr val="accent1"/>
                </a:solidFill>
                <a:latin typeface="+mn-lt"/>
              </a:rPr>
              <a:t>vertex positions</a:t>
            </a:r>
            <a:endParaRPr lang="cs-CZ" dirty="0">
              <a:solidFill>
                <a:schemeClr val="accent1"/>
              </a:solidFill>
              <a:latin typeface="+mn-lt"/>
            </a:endParaRPr>
          </a:p>
        </p:txBody>
      </p:sp>
      <p:sp>
        <p:nvSpPr>
          <p:cNvPr id="43" name="Obdélník 42"/>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ástupný symbol pro zápatí 25"/>
          <p:cNvSpPr>
            <a:spLocks noGrp="1"/>
          </p:cNvSpPr>
          <p:nvPr>
            <p:ph type="ftr" sz="quarter" idx="11"/>
          </p:nvPr>
        </p:nvSpPr>
        <p:spPr/>
        <p:txBody>
          <a:bodyPr/>
          <a:lstStyle/>
          <a:p>
            <a:pPr>
              <a:defRPr/>
            </a:pPr>
            <a:r>
              <a:rPr lang="en-US" altLang="en-US"/>
              <a:t>Advanced 3D Graphics (NPGR010) - J. Vorba 2020</a:t>
            </a:r>
            <a:endParaRPr lang="en-US" altLang="en-US" dirty="0"/>
          </a:p>
        </p:txBody>
      </p:sp>
      <p:grpSp>
        <p:nvGrpSpPr>
          <p:cNvPr id="24" name="Skupina 23"/>
          <p:cNvGrpSpPr/>
          <p:nvPr/>
        </p:nvGrpSpPr>
        <p:grpSpPr>
          <a:xfrm>
            <a:off x="4154486" y="3318091"/>
            <a:ext cx="4292494" cy="3151330"/>
            <a:chOff x="2717470" y="2313856"/>
            <a:chExt cx="5885018" cy="4320480"/>
          </a:xfrm>
        </p:grpSpPr>
        <p:grpSp>
          <p:nvGrpSpPr>
            <p:cNvPr id="25" name="Skupina 24"/>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Volný tvar 3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8"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29" name="Volný tvar 28"/>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Volný tvar 29"/>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Volný tvar 30"/>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Tree>
    <p:extLst>
      <p:ext uri="{BB962C8B-B14F-4D97-AF65-F5344CB8AC3E}">
        <p14:creationId xmlns:p14="http://schemas.microsoft.com/office/powerpoint/2010/main" val="378620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Path integral</a:t>
            </a:r>
            <a:br>
              <a:rPr lang="cs-CZ" dirty="0"/>
            </a:br>
            <a:endParaRPr lang="cs-CZ" dirty="0"/>
          </a:p>
        </p:txBody>
      </p:sp>
      <p:grpSp>
        <p:nvGrpSpPr>
          <p:cNvPr id="57"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4568"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a:solidFill>
                    <a:schemeClr val="accent1"/>
                  </a:solidFill>
                  <a:latin typeface="+mn-lt"/>
                </a:rPr>
                <a:t>pixel value</a:t>
              </a:r>
              <a:endParaRPr lang="cs-CZ" dirty="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a:solidFill>
                    <a:schemeClr val="accent2"/>
                  </a:solidFill>
                  <a:latin typeface="+mn-lt"/>
                </a:rPr>
                <a:t>all paths</a:t>
              </a:r>
              <a:endParaRPr lang="cs-CZ" dirty="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a:solidFill>
                    <a:schemeClr val="accent1"/>
                  </a:solidFill>
                  <a:latin typeface="+mn-lt"/>
                </a:rPr>
                <a:t>contribution</a:t>
              </a:r>
              <a:br>
                <a:rPr lang="en-US" dirty="0">
                  <a:solidFill>
                    <a:schemeClr val="accent1"/>
                  </a:solidFill>
                  <a:latin typeface="+mn-lt"/>
                </a:rPr>
              </a:br>
              <a:r>
                <a:rPr lang="en-US" dirty="0">
                  <a:solidFill>
                    <a:schemeClr val="accent1"/>
                  </a:solidFill>
                  <a:latin typeface="+mn-lt"/>
                </a:rPr>
                <a:t>function</a:t>
              </a:r>
              <a:endParaRPr lang="cs-CZ" dirty="0">
                <a:solidFill>
                  <a:schemeClr val="accent1"/>
                </a:solidFill>
                <a:latin typeface="+mn-lt"/>
              </a:endParaRPr>
            </a:p>
          </p:txBody>
        </p:sp>
      </p:grpSp>
      <p:sp>
        <p:nvSpPr>
          <p:cNvPr id="19" name="Zástupný symbol pro zápatí 1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42751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a:t>Rendering :</a:t>
            </a:r>
            <a:br>
              <a:rPr lang="en-US" b="1" dirty="0"/>
            </a:br>
            <a:br>
              <a:rPr lang="en-US" b="1" dirty="0"/>
            </a:br>
            <a:r>
              <a:rPr lang="en-US" b="1" dirty="0"/>
              <a:t> Evaluating the path integral</a:t>
            </a:r>
          </a:p>
        </p:txBody>
      </p:sp>
      <p:sp>
        <p:nvSpPr>
          <p:cNvPr id="4" name="Subtitle 3"/>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983232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Path integral</a:t>
            </a:r>
            <a:br>
              <a:rPr lang="cs-CZ" dirty="0"/>
            </a:br>
            <a:endParaRPr lang="cs-CZ" dirty="0"/>
          </a:p>
        </p:txBody>
      </p:sp>
      <p:grpSp>
        <p:nvGrpSpPr>
          <p:cNvPr id="3"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5590"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a:solidFill>
                    <a:schemeClr val="accent1"/>
                  </a:solidFill>
                  <a:latin typeface="+mn-lt"/>
                </a:rPr>
                <a:t>pixel value</a:t>
              </a:r>
              <a:endParaRPr lang="cs-CZ" dirty="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a:solidFill>
                    <a:schemeClr val="accent2"/>
                  </a:solidFill>
                  <a:latin typeface="+mn-lt"/>
                </a:rPr>
                <a:t>all paths</a:t>
              </a:r>
              <a:endParaRPr lang="cs-CZ" dirty="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a:solidFill>
                    <a:schemeClr val="accent1"/>
                  </a:solidFill>
                  <a:latin typeface="+mn-lt"/>
                </a:rPr>
                <a:t>contribution</a:t>
              </a:r>
              <a:br>
                <a:rPr lang="en-US" dirty="0">
                  <a:solidFill>
                    <a:schemeClr val="accent1"/>
                  </a:solidFill>
                  <a:latin typeface="+mn-lt"/>
                </a:rPr>
              </a:br>
              <a:r>
                <a:rPr lang="en-US" dirty="0">
                  <a:solidFill>
                    <a:schemeClr val="accent1"/>
                  </a:solidFill>
                  <a:latin typeface="+mn-lt"/>
                </a:rPr>
                <a:t>function</a:t>
              </a:r>
              <a:endParaRPr lang="cs-CZ" dirty="0">
                <a:solidFill>
                  <a:schemeClr val="accent1"/>
                </a:solidFill>
                <a:latin typeface="+mn-lt"/>
              </a:endParaRPr>
            </a:p>
          </p:txBody>
        </p:sp>
      </p:grpSp>
      <p:sp>
        <p:nvSpPr>
          <p:cNvPr id="60" name="Content Placeholder 1"/>
          <p:cNvSpPr txBox="1">
            <a:spLocks/>
          </p:cNvSpPr>
          <p:nvPr/>
        </p:nvSpPr>
        <p:spPr bwMode="auto">
          <a:xfrm>
            <a:off x="457200" y="4581128"/>
            <a:ext cx="8229600" cy="15497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a:latin typeface="+mn-lt"/>
              </a:rPr>
              <a:t>Monte Carlo integration</a:t>
            </a:r>
            <a:endParaRPr lang="cs-CZ" sz="2400" dirty="0">
              <a:latin typeface="+mn-lt"/>
            </a:endParaRPr>
          </a:p>
        </p:txBody>
      </p:sp>
      <p:sp>
        <p:nvSpPr>
          <p:cNvPr id="21" name="Zástupný symbol pro zápatí 20"/>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222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268968"/>
            <a:ext cx="8229600" cy="4530725"/>
          </a:xfrm>
        </p:spPr>
        <p:txBody>
          <a:bodyPr/>
          <a:lstStyle/>
          <a:p>
            <a:endParaRPr lang="cs-CZ"/>
          </a:p>
        </p:txBody>
      </p:sp>
      <p:pic>
        <p:nvPicPr>
          <p:cNvPr id="600066" name="Picture 2" descr="http://corona-renderer.com/img/gallery/full/chakib-rocher.jpg"/>
          <p:cNvPicPr>
            <a:picLocks noChangeAspect="1" noChangeArrowheads="1"/>
          </p:cNvPicPr>
          <p:nvPr/>
        </p:nvPicPr>
        <p:blipFill>
          <a:blip r:embed="rId2" cstate="print"/>
          <a:srcRect/>
          <a:stretch>
            <a:fillRect/>
          </a:stretch>
        </p:blipFill>
        <p:spPr bwMode="auto">
          <a:xfrm>
            <a:off x="0" y="836712"/>
            <a:ext cx="9144000" cy="5141376"/>
          </a:xfrm>
          <a:prstGeom prst="rect">
            <a:avLst/>
          </a:prstGeom>
          <a:noFill/>
        </p:spPr>
      </p:pic>
      <p:sp>
        <p:nvSpPr>
          <p:cNvPr id="9" name="TextovéPole 8"/>
          <p:cNvSpPr txBox="1"/>
          <p:nvPr/>
        </p:nvSpPr>
        <p:spPr>
          <a:xfrm>
            <a:off x="7236296" y="5546040"/>
            <a:ext cx="1907704" cy="369332"/>
          </a:xfrm>
          <a:prstGeom prst="rect">
            <a:avLst/>
          </a:prstGeom>
          <a:solidFill>
            <a:schemeClr val="bg1">
              <a:alpha val="17000"/>
            </a:schemeClr>
          </a:solidFill>
        </p:spPr>
        <p:txBody>
          <a:bodyPr wrap="square" rtlCol="0">
            <a:spAutoFit/>
          </a:bodyPr>
          <a:lstStyle/>
          <a:p>
            <a:r>
              <a:rPr lang="en-US" dirty="0" err="1">
                <a:solidFill>
                  <a:schemeClr val="bg1"/>
                </a:solidFill>
                <a:latin typeface="+mj-lt"/>
              </a:rPr>
              <a:t>Chakib</a:t>
            </a:r>
            <a:r>
              <a:rPr lang="en-US" dirty="0">
                <a:solidFill>
                  <a:schemeClr val="bg1"/>
                </a:solidFill>
                <a:latin typeface="+mj-lt"/>
              </a:rPr>
              <a:t> </a:t>
            </a:r>
            <a:r>
              <a:rPr lang="en-US" dirty="0" err="1">
                <a:solidFill>
                  <a:schemeClr val="bg1"/>
                </a:solidFill>
                <a:latin typeface="+mj-lt"/>
              </a:rPr>
              <a:t>Rabia</a:t>
            </a:r>
            <a:endParaRPr lang="en-US" dirty="0">
              <a:solidFill>
                <a:schemeClr val="bg1"/>
              </a:solidFill>
              <a:latin typeface="+mj-lt"/>
            </a:endParaRPr>
          </a:p>
        </p:txBody>
      </p:sp>
      <p:pic>
        <p:nvPicPr>
          <p:cNvPr id="10"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942091"/>
            <a:ext cx="2933700" cy="57150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AB54700-0787-48A7-9477-889DD8DB6C57}"/>
              </a:ext>
            </a:extLst>
          </p:cNvPr>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491245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Monte Carlo integration</a:t>
            </a:r>
          </a:p>
        </p:txBody>
      </p:sp>
      <p:sp>
        <p:nvSpPr>
          <p:cNvPr id="3" name="Zástupný symbol pro obsah 2"/>
          <p:cNvSpPr>
            <a:spLocks noGrp="1"/>
          </p:cNvSpPr>
          <p:nvPr>
            <p:ph idx="1"/>
          </p:nvPr>
        </p:nvSpPr>
        <p:spPr>
          <a:xfrm>
            <a:off x="457200" y="1066800"/>
            <a:ext cx="8435280" cy="5064125"/>
          </a:xfrm>
        </p:spPr>
        <p:txBody>
          <a:bodyPr/>
          <a:lstStyle/>
          <a:p>
            <a:r>
              <a:rPr lang="en-US" dirty="0"/>
              <a:t>General approach to numerical evaluation of integrals</a:t>
            </a:r>
          </a:p>
        </p:txBody>
      </p:sp>
      <p:sp>
        <p:nvSpPr>
          <p:cNvPr id="6" name="Volný tvar 5"/>
          <p:cNvSpPr/>
          <p:nvPr/>
        </p:nvSpPr>
        <p:spPr>
          <a:xfrm>
            <a:off x="487329" y="2309953"/>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498849" y="1916832"/>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nvGrpSpPr>
          <p:cNvPr id="4" name="Group 32"/>
          <p:cNvGrpSpPr/>
          <p:nvPr/>
        </p:nvGrpSpPr>
        <p:grpSpPr>
          <a:xfrm>
            <a:off x="2012649" y="2532432"/>
            <a:ext cx="461600" cy="3058656"/>
            <a:chOff x="1993921" y="2977800"/>
            <a:chExt cx="461600" cy="3058656"/>
          </a:xfrm>
        </p:grpSpPr>
        <p:sp>
          <p:nvSpPr>
            <p:cNvPr id="5" name="Volný tvar 4"/>
            <p:cNvSpPr/>
            <p:nvPr/>
          </p:nvSpPr>
          <p:spPr>
            <a:xfrm>
              <a:off x="19939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1</a:t>
              </a:r>
            </a:p>
          </p:txBody>
        </p:sp>
        <p:sp>
          <p:nvSpPr>
            <p:cNvPr id="8" name="Přímá spojovací čára 7"/>
            <p:cNvSpPr/>
            <p:nvPr/>
          </p:nvSpPr>
          <p:spPr>
            <a:xfrm flipV="1">
              <a:off x="2154481" y="2977800"/>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sp>
        <p:nvSpPr>
          <p:cNvPr id="9" name="Volný tvar 8"/>
          <p:cNvSpPr/>
          <p:nvPr/>
        </p:nvSpPr>
        <p:spPr>
          <a:xfrm>
            <a:off x="3902289" y="2435953"/>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23528"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683849"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1</a:t>
            </a:r>
          </a:p>
        </p:txBody>
      </p:sp>
      <p:grpSp>
        <p:nvGrpSpPr>
          <p:cNvPr id="24" name="Group 38"/>
          <p:cNvGrpSpPr/>
          <p:nvPr/>
        </p:nvGrpSpPr>
        <p:grpSpPr>
          <a:xfrm>
            <a:off x="487329" y="3725833"/>
            <a:ext cx="4384440" cy="810719"/>
            <a:chOff x="468601" y="4171201"/>
            <a:chExt cx="4384440" cy="810719"/>
          </a:xfrm>
        </p:grpSpPr>
        <p:sp>
          <p:nvSpPr>
            <p:cNvPr id="12" name="Volný tvar 11"/>
            <p:cNvSpPr/>
            <p:nvPr/>
          </p:nvSpPr>
          <p:spPr>
            <a:xfrm>
              <a:off x="468601" y="4171201"/>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3955561" y="4445881"/>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solidFill>
                  <a:latin typeface="Times New Roman" pitchFamily="18"/>
                  <a:ea typeface="Lucida Sans Unicode" pitchFamily="2"/>
                  <a:cs typeface="Tahoma" pitchFamily="2"/>
                </a:rPr>
                <a:t>p</a:t>
              </a:r>
              <a:r>
                <a:rPr lang="cs-CZ" sz="2800" i="0" u="none" strike="noStrike" dirty="0">
                  <a:ln>
                    <a:noFill/>
                  </a:ln>
                  <a:solidFill>
                    <a:schemeClr val="accent1"/>
                  </a:solidFill>
                  <a:latin typeface="Times New Roman" pitchFamily="18"/>
                  <a:ea typeface="Lucida Sans Unicode" pitchFamily="2"/>
                  <a:cs typeface="Tahoma" pitchFamily="2"/>
                </a:rPr>
                <a:t>(</a:t>
              </a:r>
              <a:r>
                <a:rPr lang="cs-CZ" sz="2800" b="1" i="0" u="none" strike="noStrike" dirty="0">
                  <a:ln>
                    <a:noFill/>
                  </a:ln>
                  <a:solidFill>
                    <a:schemeClr val="accent1"/>
                  </a:solidFill>
                  <a:latin typeface="Times New Roman" pitchFamily="18"/>
                  <a:ea typeface="Lucida Sans Unicode" pitchFamily="2"/>
                  <a:cs typeface="Tahoma" pitchFamily="2"/>
                </a:rPr>
                <a:t>x</a:t>
              </a:r>
              <a:r>
                <a:rPr lang="cs-CZ" sz="2800" i="0" u="none" strike="noStrike" dirty="0">
                  <a:ln>
                    <a:noFill/>
                  </a:ln>
                  <a:solidFill>
                    <a:schemeClr val="accent1"/>
                  </a:solidFill>
                  <a:latin typeface="Times New Roman" pitchFamily="18"/>
                  <a:ea typeface="Lucida Sans Unicode" pitchFamily="2"/>
                  <a:cs typeface="Tahoma" pitchFamily="2"/>
                </a:rPr>
                <a:t>)</a:t>
              </a:r>
            </a:p>
          </p:txBody>
        </p:sp>
      </p:grpSp>
      <p:grpSp>
        <p:nvGrpSpPr>
          <p:cNvPr id="25" name="Group 36"/>
          <p:cNvGrpSpPr/>
          <p:nvPr/>
        </p:nvGrpSpPr>
        <p:grpSpPr>
          <a:xfrm>
            <a:off x="3091568" y="3027793"/>
            <a:ext cx="461600" cy="2563295"/>
            <a:chOff x="3072840" y="3473161"/>
            <a:chExt cx="461600" cy="2563295"/>
          </a:xfrm>
        </p:grpSpPr>
        <p:sp>
          <p:nvSpPr>
            <p:cNvPr id="14" name="Volný tvar 13"/>
            <p:cNvSpPr/>
            <p:nvPr/>
          </p:nvSpPr>
          <p:spPr>
            <a:xfrm>
              <a:off x="3072840"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2</a:t>
              </a:r>
            </a:p>
          </p:txBody>
        </p:sp>
        <p:sp>
          <p:nvSpPr>
            <p:cNvPr id="15" name="Přímá spojovací čára 14"/>
            <p:cNvSpPr/>
            <p:nvPr/>
          </p:nvSpPr>
          <p:spPr>
            <a:xfrm flipV="1">
              <a:off x="3300721" y="3473161"/>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27" name="Group 34"/>
          <p:cNvGrpSpPr/>
          <p:nvPr/>
        </p:nvGrpSpPr>
        <p:grpSpPr>
          <a:xfrm>
            <a:off x="1675689" y="2332633"/>
            <a:ext cx="461600" cy="3258455"/>
            <a:chOff x="1656961" y="2778001"/>
            <a:chExt cx="461600" cy="3258455"/>
          </a:xfrm>
        </p:grpSpPr>
        <p:sp>
          <p:nvSpPr>
            <p:cNvPr id="16" name="Volný tvar 15"/>
            <p:cNvSpPr/>
            <p:nvPr/>
          </p:nvSpPr>
          <p:spPr>
            <a:xfrm>
              <a:off x="165696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3</a:t>
              </a:r>
            </a:p>
          </p:txBody>
        </p:sp>
        <p:sp>
          <p:nvSpPr>
            <p:cNvPr id="17" name="Přímá spojovací čára 16"/>
            <p:cNvSpPr/>
            <p:nvPr/>
          </p:nvSpPr>
          <p:spPr>
            <a:xfrm flipV="1">
              <a:off x="1817521" y="2778001"/>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6" name="Group 35"/>
          <p:cNvGrpSpPr/>
          <p:nvPr/>
        </p:nvGrpSpPr>
        <p:grpSpPr>
          <a:xfrm>
            <a:off x="2619609" y="3182593"/>
            <a:ext cx="461600" cy="2408495"/>
            <a:chOff x="2600881" y="3627961"/>
            <a:chExt cx="461600" cy="2408495"/>
          </a:xfrm>
        </p:grpSpPr>
        <p:sp>
          <p:nvSpPr>
            <p:cNvPr id="18" name="Volný tvar 17"/>
            <p:cNvSpPr/>
            <p:nvPr/>
          </p:nvSpPr>
          <p:spPr>
            <a:xfrm>
              <a:off x="260088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4</a:t>
              </a:r>
            </a:p>
          </p:txBody>
        </p:sp>
        <p:sp>
          <p:nvSpPr>
            <p:cNvPr id="19" name="Přímá spojovací čára 18"/>
            <p:cNvSpPr/>
            <p:nvPr/>
          </p:nvSpPr>
          <p:spPr>
            <a:xfrm flipV="1">
              <a:off x="2761441" y="3627961"/>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7" name="Group 33"/>
          <p:cNvGrpSpPr/>
          <p:nvPr/>
        </p:nvGrpSpPr>
        <p:grpSpPr>
          <a:xfrm>
            <a:off x="1136049" y="2603713"/>
            <a:ext cx="461600" cy="2987375"/>
            <a:chOff x="1117321" y="3049081"/>
            <a:chExt cx="461600" cy="2987375"/>
          </a:xfrm>
        </p:grpSpPr>
        <p:sp>
          <p:nvSpPr>
            <p:cNvPr id="20" name="Volný tvar 19"/>
            <p:cNvSpPr/>
            <p:nvPr/>
          </p:nvSpPr>
          <p:spPr>
            <a:xfrm>
              <a:off x="11173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5</a:t>
              </a:r>
            </a:p>
          </p:txBody>
        </p:sp>
        <p:sp>
          <p:nvSpPr>
            <p:cNvPr id="21" name="Přímá spojovací čára 20"/>
            <p:cNvSpPr/>
            <p:nvPr/>
          </p:nvSpPr>
          <p:spPr>
            <a:xfrm flipV="1">
              <a:off x="1277881" y="3049081"/>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8" name="Group 37"/>
          <p:cNvGrpSpPr/>
          <p:nvPr/>
        </p:nvGrpSpPr>
        <p:grpSpPr>
          <a:xfrm>
            <a:off x="3725169" y="3056233"/>
            <a:ext cx="461600" cy="2534855"/>
            <a:chOff x="3706441" y="3501601"/>
            <a:chExt cx="461600" cy="2534855"/>
          </a:xfrm>
        </p:grpSpPr>
        <p:sp>
          <p:nvSpPr>
            <p:cNvPr id="22" name="Volný tvar 21"/>
            <p:cNvSpPr/>
            <p:nvPr/>
          </p:nvSpPr>
          <p:spPr>
            <a:xfrm>
              <a:off x="370644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a:ln>
                    <a:noFill/>
                  </a:ln>
                  <a:latin typeface="Times New Roman" pitchFamily="18" charset="0"/>
                  <a:ea typeface="Lucida Sans Unicode" pitchFamily="2"/>
                  <a:cs typeface="Times New Roman" pitchFamily="18" charset="0"/>
                </a:rPr>
                <a:t>x</a:t>
              </a:r>
              <a:r>
                <a:rPr lang="cs-CZ" sz="2800" i="0" u="none" strike="noStrike" baseline="-25000" dirty="0">
                  <a:ln>
                    <a:noFill/>
                  </a:ln>
                  <a:latin typeface="Times New Roman" pitchFamily="18"/>
                  <a:ea typeface="Lucida Sans Unicode" pitchFamily="2"/>
                  <a:cs typeface="Tahoma" pitchFamily="2"/>
                </a:rPr>
                <a:t>6</a:t>
              </a:r>
            </a:p>
          </p:txBody>
        </p:sp>
        <p:sp>
          <p:nvSpPr>
            <p:cNvPr id="23" name="Přímá spojovací čára 22"/>
            <p:cNvSpPr/>
            <p:nvPr/>
          </p:nvSpPr>
          <p:spPr>
            <a:xfrm flipV="1">
              <a:off x="3867001" y="3501601"/>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extLst>
              <p:ext uri="{D42A27DB-BD31-4B8C-83A1-F6EECF244321}">
                <p14:modId xmlns:p14="http://schemas.microsoft.com/office/powerpoint/2010/main" val="2593857170"/>
              </p:ext>
            </p:extLst>
          </p:nvPr>
        </p:nvGraphicFramePr>
        <p:xfrm>
          <a:off x="5954713" y="2551113"/>
          <a:ext cx="1749425" cy="612775"/>
        </p:xfrm>
        <a:graphic>
          <a:graphicData uri="http://schemas.openxmlformats.org/presentationml/2006/ole">
            <mc:AlternateContent xmlns:mc="http://schemas.openxmlformats.org/markup-compatibility/2006">
              <mc:Choice xmlns:v="urn:schemas-microsoft-com:vml" Requires="v">
                <p:oleObj spid="_x0000_s446910" name="Rovnice" r:id="rId4" imgW="799920" imgH="279360" progId="Equation.3">
                  <p:embed/>
                </p:oleObj>
              </mc:Choice>
              <mc:Fallback>
                <p:oleObj name="Rovnice" r:id="rId4" imgW="799920" imgH="2793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954713" y="2551113"/>
                        <a:ext cx="1749425" cy="612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099" name="Object 3"/>
          <p:cNvGraphicFramePr>
            <a:graphicFrameLocks noChangeAspect="1"/>
          </p:cNvGraphicFramePr>
          <p:nvPr>
            <p:extLst>
              <p:ext uri="{D42A27DB-BD31-4B8C-83A1-F6EECF244321}">
                <p14:modId xmlns:p14="http://schemas.microsoft.com/office/powerpoint/2010/main" val="2181223868"/>
              </p:ext>
            </p:extLst>
          </p:nvPr>
        </p:nvGraphicFramePr>
        <p:xfrm>
          <a:off x="5073650" y="3910013"/>
          <a:ext cx="4043363" cy="976312"/>
        </p:xfrm>
        <a:graphic>
          <a:graphicData uri="http://schemas.openxmlformats.org/presentationml/2006/ole">
            <mc:AlternateContent xmlns:mc="http://schemas.openxmlformats.org/markup-compatibility/2006">
              <mc:Choice xmlns:v="urn:schemas-microsoft-com:vml" Requires="v">
                <p:oleObj spid="_x0000_s446911" name="Rovnice" r:id="rId6" imgW="1841400" imgH="444240" progId="Equation.3">
                  <p:embed/>
                </p:oleObj>
              </mc:Choice>
              <mc:Fallback>
                <p:oleObj name="Rovnice" r:id="rId6" imgW="1841400" imgH="4442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5073650" y="3910013"/>
                        <a:ext cx="4043363" cy="9763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8" name="TextovéPole 27"/>
          <p:cNvSpPr txBox="1"/>
          <p:nvPr/>
        </p:nvSpPr>
        <p:spPr>
          <a:xfrm>
            <a:off x="5091823" y="1944251"/>
            <a:ext cx="1364476" cy="461665"/>
          </a:xfrm>
          <a:prstGeom prst="rect">
            <a:avLst/>
          </a:prstGeom>
          <a:noFill/>
        </p:spPr>
        <p:txBody>
          <a:bodyPr wrap="none" rtlCol="0">
            <a:spAutoFit/>
          </a:bodyPr>
          <a:lstStyle/>
          <a:p>
            <a:r>
              <a:rPr lang="en-US" sz="2400" dirty="0">
                <a:solidFill>
                  <a:schemeClr val="tx2"/>
                </a:solidFill>
                <a:latin typeface="+mj-lt"/>
              </a:rPr>
              <a:t>Integra</a:t>
            </a:r>
            <a:r>
              <a:rPr lang="cs-CZ" sz="2400" dirty="0">
                <a:solidFill>
                  <a:schemeClr val="tx2"/>
                </a:solidFill>
                <a:latin typeface="+mj-lt"/>
              </a:rPr>
              <a:t>l</a:t>
            </a:r>
            <a:r>
              <a:rPr lang="en-US" sz="2400" dirty="0">
                <a:solidFill>
                  <a:schemeClr val="tx2"/>
                </a:solidFill>
                <a:latin typeface="+mj-lt"/>
              </a:rPr>
              <a:t>:</a:t>
            </a:r>
          </a:p>
        </p:txBody>
      </p:sp>
      <p:sp>
        <p:nvSpPr>
          <p:cNvPr id="29" name="TextovéPole 28"/>
          <p:cNvSpPr txBox="1"/>
          <p:nvPr/>
        </p:nvSpPr>
        <p:spPr>
          <a:xfrm>
            <a:off x="5091823" y="3327375"/>
            <a:ext cx="3743332" cy="461665"/>
          </a:xfrm>
          <a:prstGeom prst="rect">
            <a:avLst/>
          </a:prstGeom>
          <a:noFill/>
        </p:spPr>
        <p:txBody>
          <a:bodyPr wrap="none" rtlCol="0">
            <a:spAutoFit/>
          </a:bodyPr>
          <a:lstStyle/>
          <a:p>
            <a:r>
              <a:rPr lang="en-US" sz="2400" dirty="0">
                <a:solidFill>
                  <a:schemeClr val="tx2"/>
                </a:solidFill>
                <a:latin typeface="+mj-lt"/>
              </a:rPr>
              <a:t>Monte Carlo estimate</a:t>
            </a:r>
            <a:r>
              <a:rPr lang="cs-CZ" sz="2400" dirty="0">
                <a:solidFill>
                  <a:schemeClr val="tx2"/>
                </a:solidFill>
                <a:latin typeface="+mj-lt"/>
              </a:rPr>
              <a:t> </a:t>
            </a:r>
            <a:r>
              <a:rPr lang="en-US" sz="2400" dirty="0">
                <a:solidFill>
                  <a:schemeClr val="tx2"/>
                </a:solidFill>
                <a:latin typeface="+mj-lt"/>
              </a:rPr>
              <a:t>of </a:t>
            </a:r>
            <a:r>
              <a:rPr lang="cs-CZ" sz="2400" i="1" dirty="0">
                <a:solidFill>
                  <a:schemeClr val="tx2"/>
                </a:solidFill>
                <a:latin typeface="+mj-lt"/>
              </a:rPr>
              <a:t>I</a:t>
            </a:r>
            <a:r>
              <a:rPr lang="cs-CZ" sz="2400" dirty="0">
                <a:solidFill>
                  <a:schemeClr val="tx2"/>
                </a:solidFill>
                <a:latin typeface="+mj-lt"/>
              </a:rPr>
              <a:t>:</a:t>
            </a:r>
            <a:endParaRPr lang="en-US" sz="2400" dirty="0">
              <a:solidFill>
                <a:schemeClr val="tx2"/>
              </a:solidFill>
              <a:latin typeface="+mj-lt"/>
            </a:endParaRPr>
          </a:p>
        </p:txBody>
      </p:sp>
      <p:sp>
        <p:nvSpPr>
          <p:cNvPr id="30" name="TextovéPole 29"/>
          <p:cNvSpPr txBox="1"/>
          <p:nvPr/>
        </p:nvSpPr>
        <p:spPr>
          <a:xfrm>
            <a:off x="5094784" y="5157192"/>
            <a:ext cx="3086101" cy="461665"/>
          </a:xfrm>
          <a:prstGeom prst="rect">
            <a:avLst/>
          </a:prstGeom>
          <a:noFill/>
        </p:spPr>
        <p:txBody>
          <a:bodyPr wrap="none" rtlCol="0">
            <a:spAutoFit/>
          </a:bodyPr>
          <a:lstStyle/>
          <a:p>
            <a:r>
              <a:rPr lang="en-US" sz="2400" dirty="0">
                <a:solidFill>
                  <a:schemeClr val="tx2"/>
                </a:solidFill>
                <a:latin typeface="+mj-lt"/>
              </a:rPr>
              <a:t>Correct </a:t>
            </a:r>
            <a:r>
              <a:rPr lang="cs-CZ" sz="2400" dirty="0">
                <a:solidFill>
                  <a:schemeClr val="tx2"/>
                </a:solidFill>
                <a:latin typeface="+mj-lt"/>
              </a:rPr>
              <a:t>„</a:t>
            </a:r>
            <a:r>
              <a:rPr lang="en-US" sz="2400" dirty="0">
                <a:solidFill>
                  <a:schemeClr val="tx2"/>
                </a:solidFill>
                <a:latin typeface="+mj-lt"/>
              </a:rPr>
              <a:t>on average</a:t>
            </a:r>
            <a:r>
              <a:rPr lang="cs-CZ" sz="2400" dirty="0">
                <a:solidFill>
                  <a:schemeClr val="tx2"/>
                </a:solidFill>
                <a:latin typeface="+mj-lt"/>
              </a:rPr>
              <a:t>“:</a:t>
            </a:r>
            <a:endParaRPr lang="en-US" sz="2400" dirty="0">
              <a:solidFill>
                <a:schemeClr val="tx2"/>
              </a:solidFill>
              <a:latin typeface="+mj-lt"/>
            </a:endParaRPr>
          </a:p>
        </p:txBody>
      </p:sp>
      <p:graphicFrame>
        <p:nvGraphicFramePr>
          <p:cNvPr id="249860" name="Object 4"/>
          <p:cNvGraphicFramePr>
            <a:graphicFrameLocks noChangeAspect="1"/>
          </p:cNvGraphicFramePr>
          <p:nvPr>
            <p:extLst>
              <p:ext uri="{D42A27DB-BD31-4B8C-83A1-F6EECF244321}">
                <p14:modId xmlns:p14="http://schemas.microsoft.com/office/powerpoint/2010/main" val="3843757642"/>
              </p:ext>
            </p:extLst>
          </p:nvPr>
        </p:nvGraphicFramePr>
        <p:xfrm>
          <a:off x="6156176" y="5778500"/>
          <a:ext cx="1420813" cy="558800"/>
        </p:xfrm>
        <a:graphic>
          <a:graphicData uri="http://schemas.openxmlformats.org/presentationml/2006/ole">
            <mc:AlternateContent xmlns:mc="http://schemas.openxmlformats.org/markup-compatibility/2006">
              <mc:Choice xmlns:v="urn:schemas-microsoft-com:vml" Requires="v">
                <p:oleObj spid="_x0000_s446912" name="Equation" r:id="rId8" imgW="647419" imgH="253890" progId="Equation.3">
                  <p:embed/>
                </p:oleObj>
              </mc:Choice>
              <mc:Fallback>
                <p:oleObj name="Equation" r:id="rId8" imgW="647419" imgH="25389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6156176" y="5778500"/>
                        <a:ext cx="1420813"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0" name="Zástupný symbol pro zápatí 39"/>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6003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096"/>
                                        </p:tgtEl>
                                        <p:attrNameLst>
                                          <p:attrName>style.visibility</p:attrName>
                                        </p:attrNameLst>
                                      </p:cBhvr>
                                      <p:to>
                                        <p:strVal val="visible"/>
                                      </p:to>
                                    </p:set>
                                    <p:animEffect transition="in" filter="fade">
                                      <p:cBhvr>
                                        <p:cTn id="24" dur="500"/>
                                        <p:tgtEl>
                                          <p:spTgt spid="409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97"/>
                                        </p:tgtEl>
                                        <p:attrNameLst>
                                          <p:attrName>style.visibility</p:attrName>
                                        </p:attrNameLst>
                                      </p:cBhvr>
                                      <p:to>
                                        <p:strVal val="visible"/>
                                      </p:to>
                                    </p:set>
                                    <p:animEffect transition="in" filter="fade">
                                      <p:cBhvr>
                                        <p:cTn id="28" dur="500"/>
                                        <p:tgtEl>
                                          <p:spTgt spid="409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fade">
                                      <p:cBhvr>
                                        <p:cTn id="40" dur="500"/>
                                        <p:tgtEl>
                                          <p:spTgt spid="409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49860"/>
                                        </p:tgtEl>
                                        <p:attrNameLst>
                                          <p:attrName>style.visibility</p:attrName>
                                        </p:attrNameLst>
                                      </p:cBhvr>
                                      <p:to>
                                        <p:strVal val="visible"/>
                                      </p:to>
                                    </p:set>
                                    <p:animEffect transition="in" filter="fade">
                                      <p:cBhvr>
                                        <p:cTn id="48" dur="500"/>
                                        <p:tgtEl>
                                          <p:spTgt spid="24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MC evaluation of the path integral</a:t>
            </a:r>
          </a:p>
        </p:txBody>
      </p:sp>
      <p:sp>
        <p:nvSpPr>
          <p:cNvPr id="3" name="Zástupný symbol pro obsah 2"/>
          <p:cNvSpPr>
            <a:spLocks noGrp="1"/>
          </p:cNvSpPr>
          <p:nvPr>
            <p:ph idx="1"/>
          </p:nvPr>
        </p:nvSpPr>
        <p:spPr/>
        <p:txBody>
          <a:bodyPr/>
          <a:lstStyle/>
          <a:p>
            <a:endParaRPr lang="en-US" dirty="0"/>
          </a:p>
          <a:p>
            <a:endParaRPr lang="en-US" dirty="0"/>
          </a:p>
          <a:p>
            <a:endParaRPr lang="en-US" dirty="0"/>
          </a:p>
          <a:p>
            <a:endParaRPr lang="en-US" dirty="0"/>
          </a:p>
          <a:p>
            <a:r>
              <a:rPr lang="en-US" dirty="0"/>
              <a:t>Sample path </a:t>
            </a:r>
            <a:r>
              <a:rPr lang="en-US" b="1" dirty="0"/>
              <a:t>  </a:t>
            </a:r>
            <a:r>
              <a:rPr lang="en-US" dirty="0"/>
              <a:t>  from some distribution with PDF</a:t>
            </a:r>
          </a:p>
          <a:p>
            <a:endParaRPr lang="en-US" dirty="0"/>
          </a:p>
          <a:p>
            <a:r>
              <a:rPr lang="en-US" dirty="0"/>
              <a:t>Evaluate the probability density</a:t>
            </a:r>
          </a:p>
          <a:p>
            <a:endParaRPr lang="en-US" dirty="0"/>
          </a:p>
          <a:p>
            <a:r>
              <a:rPr lang="en-US" dirty="0"/>
              <a:t>Evaluate the integrand</a:t>
            </a:r>
          </a:p>
          <a:p>
            <a:pPr lvl="1"/>
            <a:endParaRPr lang="en-US" dirty="0"/>
          </a:p>
        </p:txBody>
      </p:sp>
      <p:sp>
        <p:nvSpPr>
          <p:cNvPr id="5" name="TextBox 19"/>
          <p:cNvSpPr txBox="1"/>
          <p:nvPr/>
        </p:nvSpPr>
        <p:spPr>
          <a:xfrm>
            <a:off x="4713172" y="4820959"/>
            <a:ext cx="792088" cy="1200329"/>
          </a:xfrm>
          <a:prstGeom prst="rect">
            <a:avLst/>
          </a:prstGeom>
          <a:noFill/>
        </p:spPr>
        <p:txBody>
          <a:bodyPr wrap="square" rtlCol="0">
            <a:spAutoFit/>
          </a:bodyPr>
          <a:lstStyle/>
          <a:p>
            <a:r>
              <a:rPr lang="en-US" sz="7200" b="1" dirty="0">
                <a:solidFill>
                  <a:schemeClr val="accent1"/>
                </a:solidFill>
                <a:latin typeface="+mn-lt"/>
                <a:sym typeface="Wingdings"/>
              </a:rPr>
              <a:t></a:t>
            </a:r>
            <a:endParaRPr lang="en-US" sz="7200" b="1" dirty="0">
              <a:solidFill>
                <a:schemeClr val="accent1"/>
              </a:solidFill>
              <a:latin typeface="+mn-lt"/>
            </a:endParaRPr>
          </a:p>
        </p:txBody>
      </p:sp>
      <p:sp>
        <p:nvSpPr>
          <p:cNvPr id="6" name="TextBox 19"/>
          <p:cNvSpPr txBox="1"/>
          <p:nvPr/>
        </p:nvSpPr>
        <p:spPr>
          <a:xfrm>
            <a:off x="8210500" y="2996952"/>
            <a:ext cx="504056" cy="1107996"/>
          </a:xfrm>
          <a:prstGeom prst="rect">
            <a:avLst/>
          </a:prstGeom>
          <a:noFill/>
        </p:spPr>
        <p:txBody>
          <a:bodyPr wrap="square" rtlCol="0">
            <a:spAutoFit/>
          </a:bodyPr>
          <a:lstStyle/>
          <a:p>
            <a:r>
              <a:rPr lang="en-US" sz="6600" b="1" dirty="0">
                <a:solidFill>
                  <a:schemeClr val="accent2"/>
                </a:solidFill>
                <a:latin typeface="+mn-lt"/>
                <a:sym typeface="Wingdings"/>
              </a:rPr>
              <a:t>?</a:t>
            </a:r>
            <a:endParaRPr lang="en-US" sz="6600" b="1" dirty="0">
              <a:solidFill>
                <a:schemeClr val="accent2"/>
              </a:solidFill>
              <a:latin typeface="+mn-lt"/>
            </a:endParaRPr>
          </a:p>
        </p:txBody>
      </p:sp>
      <p:sp>
        <p:nvSpPr>
          <p:cNvPr id="7" name="TextBox 19"/>
          <p:cNvSpPr txBox="1"/>
          <p:nvPr/>
        </p:nvSpPr>
        <p:spPr>
          <a:xfrm>
            <a:off x="5906244" y="3886130"/>
            <a:ext cx="504056" cy="1107996"/>
          </a:xfrm>
          <a:prstGeom prst="rect">
            <a:avLst/>
          </a:prstGeom>
          <a:noFill/>
        </p:spPr>
        <p:txBody>
          <a:bodyPr wrap="square" rtlCol="0">
            <a:spAutoFit/>
          </a:bodyPr>
          <a:lstStyle/>
          <a:p>
            <a:r>
              <a:rPr lang="en-US" sz="6600" b="1" dirty="0">
                <a:solidFill>
                  <a:schemeClr val="accent2"/>
                </a:solidFill>
                <a:latin typeface="+mn-lt"/>
                <a:sym typeface="Wingdings"/>
              </a:rPr>
              <a:t>?</a:t>
            </a:r>
            <a:endParaRPr lang="en-US" sz="6600" b="1" dirty="0">
              <a:solidFill>
                <a:schemeClr val="accent2"/>
              </a:solidFill>
              <a:latin typeface="+mn-lt"/>
            </a:endParaRPr>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mc:AlternateContent xmlns:mc="http://schemas.openxmlformats.org/markup-compatibility/2006">
              <mc:Choice xmlns:v="urn:schemas-microsoft-com:vml" Requires="v">
                <p:oleObj spid="_x0000_s448378" name="Rovnice" r:id="rId4" imgW="139680" imgH="164880" progId="Equation.3">
                  <p:embed/>
                </p:oleObj>
              </mc:Choice>
              <mc:Fallback>
                <p:oleObj name="Rovnice" r:id="rId4" imgW="139680" imgH="16488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602444" y="3380736"/>
                        <a:ext cx="347663" cy="4111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mc:AlternateContent xmlns:mc="http://schemas.openxmlformats.org/markup-compatibility/2006">
              <mc:Choice xmlns:v="urn:schemas-microsoft-com:vml" Requires="v">
                <p:oleObj spid="_x0000_s448379" name="Rovnice" r:id="rId6" imgW="342720" imgH="203040" progId="Equation.3">
                  <p:embed/>
                </p:oleObj>
              </mc:Choice>
              <mc:Fallback>
                <p:oleObj name="Rovnice" r:id="rId6" imgW="342720" imgH="2030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02513" y="3336925"/>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mc:AlternateContent xmlns:mc="http://schemas.openxmlformats.org/markup-compatibility/2006">
              <mc:Choice xmlns:v="urn:schemas-microsoft-com:vml" Requires="v">
                <p:oleObj spid="_x0000_s448380" name="Rovnice" r:id="rId8" imgW="342720" imgH="203040" progId="Equation.3">
                  <p:embed/>
                </p:oleObj>
              </mc:Choice>
              <mc:Fallback>
                <p:oleObj name="Rovnice" r:id="rId8" imgW="342720" imgH="20304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48263" y="4221163"/>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mc:AlternateContent xmlns:mc="http://schemas.openxmlformats.org/markup-compatibility/2006">
              <mc:Choice xmlns:v="urn:schemas-microsoft-com:vml" Requires="v">
                <p:oleObj spid="_x0000_s448381" name="Rovnice" r:id="rId10" imgW="380880" imgH="241200" progId="Equation.3">
                  <p:embed/>
                </p:oleObj>
              </mc:Choice>
              <mc:Fallback>
                <p:oleObj name="Rovnice" r:id="rId10" imgW="380880" imgH="2412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886200" y="5073650"/>
                        <a:ext cx="949325" cy="6032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a:solidFill>
                  <a:schemeClr val="tx2"/>
                </a:solidFill>
                <a:latin typeface="+mn-lt"/>
              </a:rPr>
              <a:t>Path integral</a:t>
            </a:r>
            <a:endParaRPr lang="cs-CZ" sz="2400" b="1" dirty="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448382" name="Rovnice" r:id="rId12" imgW="1206500" imgH="292100" progId="Equation.3">
                  <p:embed/>
                </p:oleObj>
              </mc:Choice>
              <mc:Fallback>
                <p:oleObj name="Rovnice" r:id="rId12" imgW="1206500" imgH="292100" progId="Equation.3">
                  <p:embed/>
                  <p:pic>
                    <p:nvPicPr>
                      <p:cNvPr id="0" name=""/>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24" name="Skupina 23"/>
          <p:cNvGrpSpPr/>
          <p:nvPr/>
        </p:nvGrpSpPr>
        <p:grpSpPr>
          <a:xfrm>
            <a:off x="5220072" y="1196752"/>
            <a:ext cx="2880320" cy="1728192"/>
            <a:chOff x="5220072" y="1052736"/>
            <a:chExt cx="2880320" cy="1728192"/>
          </a:xfrm>
        </p:grpSpPr>
        <p:grpSp>
          <p:nvGrpSpPr>
            <p:cNvPr id="25"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383" name="Rovnice" r:id="rId14" imgW="799920" imgH="444240" progId="Equation.3">
                      <p:embed/>
                    </p:oleObj>
                  </mc:Choice>
                  <mc:Fallback>
                    <p:oleObj name="Rovnice" r:id="rId14" imgW="799920" imgH="44424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a:solidFill>
                    <a:schemeClr val="tx2"/>
                  </a:solidFill>
                  <a:latin typeface="+mn-lt"/>
                </a:rPr>
                <a:t>MC estimator</a:t>
              </a:r>
              <a:endParaRPr lang="cs-CZ" sz="2400" b="1" dirty="0">
                <a:solidFill>
                  <a:schemeClr val="tx2"/>
                </a:solidFill>
                <a:latin typeface="+mn-lt"/>
              </a:endParaRPr>
            </a:p>
          </p:txBody>
        </p:sp>
      </p:gr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8097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Algorithms = different path sampling techniques</a:t>
            </a:r>
            <a:endParaRPr lang="cs-CZ" dirty="0"/>
          </a:p>
        </p:txBody>
      </p:sp>
      <p:sp>
        <p:nvSpPr>
          <p:cNvPr id="4" name="Title 3"/>
          <p:cNvSpPr>
            <a:spLocks noGrp="1"/>
          </p:cNvSpPr>
          <p:nvPr>
            <p:ph type="title"/>
          </p:nvPr>
        </p:nvSpPr>
        <p:spPr/>
        <p:txBody>
          <a:bodyPr/>
          <a:lstStyle/>
          <a:p>
            <a:r>
              <a:rPr lang="en-US" dirty="0"/>
              <a:t>Path sampling</a:t>
            </a:r>
            <a:endParaRPr lang="cs-CZ" dirty="0"/>
          </a:p>
        </p:txBody>
      </p:sp>
      <p:sp>
        <p:nvSpPr>
          <p:cNvPr id="9" name="Zástupný symbol pro zápatí 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7000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Algorithms = different path sampling techniques</a:t>
            </a:r>
            <a:endParaRPr lang="cs-CZ" dirty="0"/>
          </a:p>
          <a:p>
            <a:pPr lvl="1"/>
            <a:endParaRPr lang="en-US" dirty="0"/>
          </a:p>
          <a:p>
            <a:pPr lvl="1"/>
            <a:r>
              <a:rPr lang="en-US" b="1" dirty="0"/>
              <a:t>Path tracing</a:t>
            </a:r>
            <a:endParaRPr lang="cs-CZ" b="1" dirty="0"/>
          </a:p>
        </p:txBody>
      </p:sp>
      <p:sp>
        <p:nvSpPr>
          <p:cNvPr id="4" name="Title 3"/>
          <p:cNvSpPr>
            <a:spLocks noGrp="1"/>
          </p:cNvSpPr>
          <p:nvPr>
            <p:ph type="title"/>
          </p:nvPr>
        </p:nvSpPr>
        <p:spPr/>
        <p:txBody>
          <a:bodyPr/>
          <a:lstStyle/>
          <a:p>
            <a:r>
              <a:rPr lang="en-US" dirty="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74697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Algorithms = different path sampling techniques</a:t>
            </a:r>
            <a:endParaRPr lang="cs-CZ" dirty="0"/>
          </a:p>
          <a:p>
            <a:pPr lvl="1"/>
            <a:endParaRPr lang="en-US" dirty="0"/>
          </a:p>
          <a:p>
            <a:pPr lvl="1"/>
            <a:r>
              <a:rPr lang="en-US" b="1" dirty="0"/>
              <a:t>Light tracing</a:t>
            </a:r>
            <a:endParaRPr lang="cs-CZ" b="1" dirty="0"/>
          </a:p>
        </p:txBody>
      </p:sp>
      <p:sp>
        <p:nvSpPr>
          <p:cNvPr id="4" name="Title 3"/>
          <p:cNvSpPr>
            <a:spLocks noGrp="1"/>
          </p:cNvSpPr>
          <p:nvPr>
            <p:ph type="title"/>
          </p:nvPr>
        </p:nvSpPr>
        <p:spPr/>
        <p:txBody>
          <a:bodyPr/>
          <a:lstStyle/>
          <a:p>
            <a:r>
              <a:rPr lang="en-US" dirty="0"/>
              <a:t>Path sampling</a:t>
            </a:r>
            <a:endParaRPr lang="cs-CZ" dirty="0"/>
          </a:p>
        </p:txBody>
      </p:sp>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7102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Algorithms = different path sampling techniques</a:t>
            </a:r>
          </a:p>
          <a:p>
            <a:endParaRPr lang="en-US" dirty="0"/>
          </a:p>
          <a:p>
            <a:r>
              <a:rPr lang="en-US" b="1" dirty="0"/>
              <a:t>Same</a:t>
            </a:r>
            <a:r>
              <a:rPr lang="en-US" dirty="0"/>
              <a:t> general form of </a:t>
            </a:r>
            <a:r>
              <a:rPr lang="en-US" b="1" dirty="0"/>
              <a:t>estimator</a:t>
            </a:r>
          </a:p>
          <a:p>
            <a:endParaRPr lang="en-US" b="1" dirty="0"/>
          </a:p>
          <a:p>
            <a:endParaRPr lang="en-US" b="1" dirty="0"/>
          </a:p>
          <a:p>
            <a:endParaRPr lang="en-US" b="1" dirty="0"/>
          </a:p>
          <a:p>
            <a:endParaRPr lang="en-US" b="1" dirty="0"/>
          </a:p>
          <a:p>
            <a:endParaRPr lang="cs-CZ" b="1" dirty="0"/>
          </a:p>
        </p:txBody>
      </p:sp>
      <p:sp>
        <p:nvSpPr>
          <p:cNvPr id="4" name="Title 3"/>
          <p:cNvSpPr>
            <a:spLocks noGrp="1"/>
          </p:cNvSpPr>
          <p:nvPr>
            <p:ph type="title"/>
          </p:nvPr>
        </p:nvSpPr>
        <p:spPr/>
        <p:txBody>
          <a:bodyPr/>
          <a:lstStyle/>
          <a:p>
            <a:r>
              <a:rPr lang="en-US" dirty="0"/>
              <a:t>Path sampling</a:t>
            </a:r>
            <a:endParaRPr lang="cs-CZ" dirty="0"/>
          </a:p>
        </p:txBody>
      </p:sp>
      <p:grpSp>
        <p:nvGrpSpPr>
          <p:cNvPr id="7" name="Skupina 4"/>
          <p:cNvGrpSpPr/>
          <p:nvPr/>
        </p:nvGrpSpPr>
        <p:grpSpPr>
          <a:xfrm>
            <a:off x="3491880" y="3284984"/>
            <a:ext cx="2232248" cy="1152128"/>
            <a:chOff x="1331640" y="1412776"/>
            <a:chExt cx="2232248" cy="1152128"/>
          </a:xfrm>
        </p:grpSpPr>
        <p:graphicFrame>
          <p:nvGraphicFramePr>
            <p:cNvPr id="9"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662" name="Rovnice" r:id="rId4" imgW="799920" imgH="444240" progId="Equation.3">
                    <p:embed/>
                  </p:oleObj>
                </mc:Choice>
                <mc:Fallback>
                  <p:oleObj name="Rovnice" r:id="rId4" imgW="799920" imgH="44424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0" name="Obdélník 9"/>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Zástupný symbol pro zápatí 1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2416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a:t>Path sampling</a:t>
            </a:r>
            <a:br>
              <a:rPr lang="en-US" b="1" dirty="0"/>
            </a:br>
            <a:r>
              <a:rPr lang="en-US" b="1" dirty="0"/>
              <a:t>&amp;</a:t>
            </a:r>
            <a:br>
              <a:rPr lang="en-US" b="1" dirty="0"/>
            </a:br>
            <a:r>
              <a:rPr lang="en-US" b="1" dirty="0"/>
              <a:t>Path PDF</a:t>
            </a:r>
          </a:p>
        </p:txBody>
      </p:sp>
      <p:sp>
        <p:nvSpPr>
          <p:cNvPr id="3" name="Zástupný symbol pro text 2"/>
          <p:cNvSpPr>
            <a:spLocks noGrp="1"/>
          </p:cNvSpPr>
          <p:nvPr>
            <p:ph type="subTitle" idx="1"/>
          </p:nvPr>
        </p:nvSpPr>
        <p:spPr/>
        <p:txBody>
          <a:bodyPr/>
          <a:lstStyle/>
          <a:p>
            <a:endParaRPr lang="cs-CZ" dirty="0"/>
          </a:p>
          <a:p>
            <a:endParaRPr lang="cs-CZ" dirty="0"/>
          </a:p>
          <a:p>
            <a:endParaRPr lang="cs-CZ" dirty="0"/>
          </a:p>
          <a:p>
            <a:endParaRPr lang="en-US" dirty="0"/>
          </a:p>
        </p:txBody>
      </p:sp>
    </p:spTree>
    <p:extLst>
      <p:ext uri="{BB962C8B-B14F-4D97-AF65-F5344CB8AC3E}">
        <p14:creationId xmlns:p14="http://schemas.microsoft.com/office/powerpoint/2010/main" val="189513154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93532" y="4397312"/>
            <a:ext cx="9018872" cy="2481674"/>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8872" h="2481674">
                <a:moveTo>
                  <a:pt x="6552928" y="2194556"/>
                </a:moveTo>
                <a:cubicBezTo>
                  <a:pt x="7417286" y="2342407"/>
                  <a:pt x="8317997" y="2481674"/>
                  <a:pt x="8668331" y="2194556"/>
                </a:cubicBezTo>
                <a:cubicBezTo>
                  <a:pt x="9018665" y="1907438"/>
                  <a:pt x="9018872" y="788021"/>
                  <a:pt x="8654932" y="471848"/>
                </a:cubicBezTo>
                <a:cubicBezTo>
                  <a:pt x="8290992" y="155675"/>
                  <a:pt x="7556038" y="333911"/>
                  <a:pt x="6484689" y="297517"/>
                </a:cubicBezTo>
                <a:lnTo>
                  <a:pt x="2253883" y="161039"/>
                </a:lnTo>
                <a:cubicBezTo>
                  <a:pt x="1173435" y="151941"/>
                  <a:pt x="663321" y="0"/>
                  <a:pt x="374012" y="183816"/>
                </a:cubicBezTo>
                <a:cubicBezTo>
                  <a:pt x="84703" y="367632"/>
                  <a:pt x="0" y="1076665"/>
                  <a:pt x="518028" y="1263937"/>
                </a:cubicBezTo>
                <a:cubicBezTo>
                  <a:pt x="1036056" y="1451209"/>
                  <a:pt x="2476364" y="1152348"/>
                  <a:pt x="3482181" y="1307451"/>
                </a:cubicBezTo>
                <a:cubicBezTo>
                  <a:pt x="4487998" y="1462554"/>
                  <a:pt x="5688570" y="2046705"/>
                  <a:pt x="6552928" y="2194556"/>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6"/>
            <a:ext cx="8917694" cy="3264474"/>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538889">
                <a:moveTo>
                  <a:pt x="3036338" y="2523509"/>
                </a:moveTo>
                <a:cubicBezTo>
                  <a:pt x="2150746" y="2518033"/>
                  <a:pt x="744082" y="2458458"/>
                  <a:pt x="372041" y="2601570"/>
                </a:cubicBezTo>
                <a:cubicBezTo>
                  <a:pt x="0" y="2744682"/>
                  <a:pt x="132014" y="3252079"/>
                  <a:pt x="804089" y="3382181"/>
                </a:cubicBezTo>
                <a:cubicBezTo>
                  <a:pt x="1476164" y="3512283"/>
                  <a:pt x="3439226" y="3538889"/>
                  <a:pt x="4404489" y="3382181"/>
                </a:cubicBezTo>
                <a:cubicBezTo>
                  <a:pt x="5369752" y="3225473"/>
                  <a:pt x="5899592" y="2624074"/>
                  <a:pt x="6595669" y="2441932"/>
                </a:cubicBezTo>
                <a:cubicBezTo>
                  <a:pt x="7291746" y="225979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a:t>Local path sampling</a:t>
            </a:r>
          </a:p>
        </p:txBody>
      </p:sp>
      <p:sp>
        <p:nvSpPr>
          <p:cNvPr id="3" name="Zástupný symbol pro obsah 2"/>
          <p:cNvSpPr>
            <a:spLocks noGrp="1"/>
          </p:cNvSpPr>
          <p:nvPr>
            <p:ph idx="1"/>
          </p:nvPr>
        </p:nvSpPr>
        <p:spPr/>
        <p:txBody>
          <a:bodyPr/>
          <a:lstStyle/>
          <a:p>
            <a:r>
              <a:rPr lang="en-US" dirty="0"/>
              <a:t>Sample one path vertex at a time</a:t>
            </a:r>
          </a:p>
          <a:p>
            <a:pPr>
              <a:buNone/>
            </a:pPr>
            <a:endParaRPr lang="en-US" dirty="0"/>
          </a:p>
          <a:p>
            <a:pPr marL="457200" indent="-457200">
              <a:buFont typeface="+mj-lt"/>
              <a:buAutoNum type="arabicPeriod"/>
            </a:pPr>
            <a:r>
              <a:rPr lang="en-US" dirty="0"/>
              <a:t>From an a priori distribution</a:t>
            </a:r>
          </a:p>
          <a:p>
            <a:pPr marL="784225" lvl="1" indent="-457200"/>
            <a:r>
              <a:rPr lang="en-US" dirty="0"/>
              <a:t>lights, camera sensors</a:t>
            </a:r>
          </a:p>
          <a:p>
            <a:pPr marL="457200" indent="-457200">
              <a:buFont typeface="+mj-lt"/>
              <a:buAutoNum type="arabicPeriod"/>
            </a:pPr>
            <a:endParaRPr lang="en-US" dirty="0"/>
          </a:p>
          <a:p>
            <a:pPr marL="457200" indent="-457200">
              <a:buFont typeface="+mj-lt"/>
              <a:buAutoNum type="arabicPeriod"/>
            </a:pPr>
            <a:r>
              <a:rPr lang="en-US" dirty="0"/>
              <a:t>Sample direction from an existing vertex</a:t>
            </a:r>
          </a:p>
          <a:p>
            <a:pPr marL="457200" indent="-457200">
              <a:buFont typeface="+mj-lt"/>
              <a:buAutoNum type="arabicPeriod"/>
            </a:pPr>
            <a:endParaRPr lang="en-US" dirty="0"/>
          </a:p>
          <a:p>
            <a:pPr marL="457200" indent="-457200">
              <a:buFont typeface="+mj-lt"/>
              <a:buAutoNum type="arabicPeriod"/>
            </a:pPr>
            <a:r>
              <a:rPr lang="en-US" dirty="0"/>
              <a:t>Connect sub-paths</a:t>
            </a:r>
          </a:p>
          <a:p>
            <a:pPr marL="784225" lvl="1" indent="-457200"/>
            <a:r>
              <a:rPr lang="en-US" dirty="0"/>
              <a:t>test visibility between vertices</a:t>
            </a:r>
          </a:p>
        </p:txBody>
      </p:sp>
      <p:grpSp>
        <p:nvGrpSpPr>
          <p:cNvPr id="7"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6693106" y="2636912"/>
            <a:ext cx="1695318" cy="1872208"/>
            <a:chOff x="6693106" y="2636912"/>
            <a:chExt cx="1695318" cy="1872208"/>
          </a:xfrm>
        </p:grpSpPr>
        <p:grpSp>
          <p:nvGrpSpPr>
            <p:cNvPr id="14"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53"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1" name="Zástupný symbol pro zápatí 40"/>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178614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33"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Example – Path tracing</a:t>
            </a:r>
          </a:p>
        </p:txBody>
      </p:sp>
      <p:sp>
        <p:nvSpPr>
          <p:cNvPr id="3" name="Zástupný symbol pro obsah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457200" indent="-457200">
              <a:buFont typeface="+mj-lt"/>
              <a:buAutoNum type="arabicPeriod"/>
            </a:pPr>
            <a:r>
              <a:rPr lang="en-US" dirty="0"/>
              <a:t>A priori </a:t>
            </a:r>
            <a:r>
              <a:rPr lang="en-US" dirty="0" err="1"/>
              <a:t>distrib</a:t>
            </a:r>
            <a:r>
              <a:rPr lang="en-US" dirty="0"/>
              <a:t>.</a:t>
            </a:r>
          </a:p>
          <a:p>
            <a:pPr marL="457200" indent="-457200">
              <a:buFont typeface="+mj-lt"/>
              <a:buAutoNum type="arabicPeriod"/>
            </a:pPr>
            <a:r>
              <a:rPr lang="en-US" dirty="0"/>
              <a:t>Direction sampling</a:t>
            </a:r>
          </a:p>
          <a:p>
            <a:pPr marL="457200" indent="-457200">
              <a:buFont typeface="+mj-lt"/>
              <a:buAutoNum type="arabicPeriod"/>
            </a:pPr>
            <a:r>
              <a:rPr lang="en-US" dirty="0"/>
              <a:t>Connect vertices</a:t>
            </a:r>
          </a:p>
        </p:txBody>
      </p:sp>
      <p:grpSp>
        <p:nvGrpSpPr>
          <p:cNvPr id="5" name="Skupina 4"/>
          <p:cNvGrpSpPr/>
          <p:nvPr/>
        </p:nvGrpSpPr>
        <p:grpSpPr>
          <a:xfrm>
            <a:off x="4355976" y="177281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71600" y="2204864"/>
            <a:ext cx="1504950" cy="1550988"/>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2275696" y="3317237"/>
            <a:ext cx="3520440" cy="1983971"/>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2209546" y="32527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5803189" y="5252604"/>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1"/>
          <p:cNvSpPr/>
          <p:nvPr/>
        </p:nvSpPr>
        <p:spPr>
          <a:xfrm>
            <a:off x="6363351" y="231707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8" name="Straight Arrow Connector 13"/>
          <p:cNvCxnSpPr/>
          <p:nvPr/>
        </p:nvCxnSpPr>
        <p:spPr>
          <a:xfrm flipV="1">
            <a:off x="5875699" y="2467992"/>
            <a:ext cx="531019" cy="2761894"/>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13"/>
          <p:cNvCxnSpPr/>
          <p:nvPr/>
        </p:nvCxnSpPr>
        <p:spPr>
          <a:xfrm flipH="1">
            <a:off x="5948127" y="3717032"/>
            <a:ext cx="1864233" cy="1549067"/>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588224" y="22768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709340" y="2403806"/>
            <a:ext cx="1102329" cy="1234160"/>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7804409" y="361322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TextovéPole 36"/>
          <p:cNvSpPr txBox="1"/>
          <p:nvPr/>
        </p:nvSpPr>
        <p:spPr>
          <a:xfrm>
            <a:off x="1979712" y="3491716"/>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1.</a:t>
            </a:r>
            <a:endParaRPr lang="cs-CZ" dirty="0">
              <a:latin typeface="+mn-lt"/>
            </a:endParaRPr>
          </a:p>
        </p:txBody>
      </p:sp>
      <p:sp>
        <p:nvSpPr>
          <p:cNvPr id="38" name="TextovéPole 37"/>
          <p:cNvSpPr txBox="1"/>
          <p:nvPr/>
        </p:nvSpPr>
        <p:spPr>
          <a:xfrm>
            <a:off x="5940152" y="5373216"/>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2.</a:t>
            </a:r>
            <a:endParaRPr lang="cs-CZ" dirty="0">
              <a:latin typeface="+mn-lt"/>
            </a:endParaRPr>
          </a:p>
        </p:txBody>
      </p:sp>
      <p:sp>
        <p:nvSpPr>
          <p:cNvPr id="39" name="TextovéPole 38"/>
          <p:cNvSpPr txBox="1"/>
          <p:nvPr/>
        </p:nvSpPr>
        <p:spPr>
          <a:xfrm>
            <a:off x="5934496" y="2022372"/>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1.</a:t>
            </a:r>
            <a:endParaRPr lang="cs-CZ" dirty="0">
              <a:latin typeface="+mn-lt"/>
            </a:endParaRPr>
          </a:p>
        </p:txBody>
      </p:sp>
      <p:sp>
        <p:nvSpPr>
          <p:cNvPr id="42" name="TextovéPole 41"/>
          <p:cNvSpPr txBox="1"/>
          <p:nvPr/>
        </p:nvSpPr>
        <p:spPr>
          <a:xfrm>
            <a:off x="5724128" y="3501008"/>
            <a:ext cx="37382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3.</a:t>
            </a:r>
            <a:endParaRPr lang="cs-CZ" dirty="0">
              <a:latin typeface="+mn-lt"/>
            </a:endParaRPr>
          </a:p>
        </p:txBody>
      </p:sp>
      <p:sp>
        <p:nvSpPr>
          <p:cNvPr id="43" name="TextovéPole 42"/>
          <p:cNvSpPr txBox="1"/>
          <p:nvPr/>
        </p:nvSpPr>
        <p:spPr>
          <a:xfrm>
            <a:off x="7812360" y="3789040"/>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2.</a:t>
            </a:r>
            <a:endParaRPr lang="cs-CZ" dirty="0">
              <a:latin typeface="+mn-lt"/>
            </a:endParaRPr>
          </a:p>
        </p:txBody>
      </p:sp>
      <p:sp>
        <p:nvSpPr>
          <p:cNvPr id="44" name="TextovéPole 43"/>
          <p:cNvSpPr txBox="1"/>
          <p:nvPr/>
        </p:nvSpPr>
        <p:spPr>
          <a:xfrm>
            <a:off x="6755768" y="1969384"/>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a:latin typeface="+mn-lt"/>
              </a:rPr>
              <a:t>2.</a:t>
            </a:r>
            <a:endParaRPr lang="cs-CZ" dirty="0">
              <a:latin typeface="+mn-lt"/>
            </a:endParaRPr>
          </a:p>
        </p:txBody>
      </p:sp>
      <p:sp>
        <p:nvSpPr>
          <p:cNvPr id="45" name="Volný tvar 44"/>
          <p:cNvSpPr/>
          <p:nvPr/>
        </p:nvSpPr>
        <p:spPr>
          <a:xfrm>
            <a:off x="2493496" y="2461097"/>
            <a:ext cx="3839211" cy="2738919"/>
          </a:xfrm>
          <a:custGeom>
            <a:avLst/>
            <a:gdLst>
              <a:gd name="connsiteX0" fmla="*/ 0 w 3900792"/>
              <a:gd name="connsiteY0" fmla="*/ 787940 h 2626468"/>
              <a:gd name="connsiteX1" fmla="*/ 3229583 w 3900792"/>
              <a:gd name="connsiteY1" fmla="*/ 2626468 h 2626468"/>
              <a:gd name="connsiteX2" fmla="*/ 3900792 w 3900792"/>
              <a:gd name="connsiteY2" fmla="*/ 0 h 2626468"/>
              <a:gd name="connsiteX3" fmla="*/ 3900792 w 3900792"/>
              <a:gd name="connsiteY3" fmla="*/ 0 h 2626468"/>
              <a:gd name="connsiteX0" fmla="*/ 0 w 3900792"/>
              <a:gd name="connsiteY0" fmla="*/ 787940 h 2738919"/>
              <a:gd name="connsiteX1" fmla="*/ 3373949 w 3900792"/>
              <a:gd name="connsiteY1" fmla="*/ 2738919 h 2738919"/>
              <a:gd name="connsiteX2" fmla="*/ 3900792 w 3900792"/>
              <a:gd name="connsiteY2" fmla="*/ 0 h 2738919"/>
              <a:gd name="connsiteX3" fmla="*/ 3900792 w 3900792"/>
              <a:gd name="connsiteY3" fmla="*/ 0 h 2738919"/>
              <a:gd name="connsiteX0" fmla="*/ 0 w 3839211"/>
              <a:gd name="connsiteY0" fmla="*/ 866711 h 2738919"/>
              <a:gd name="connsiteX1" fmla="*/ 3312368 w 3839211"/>
              <a:gd name="connsiteY1" fmla="*/ 2738919 h 2738919"/>
              <a:gd name="connsiteX2" fmla="*/ 3839211 w 3839211"/>
              <a:gd name="connsiteY2" fmla="*/ 0 h 2738919"/>
              <a:gd name="connsiteX3" fmla="*/ 3839211 w 3839211"/>
              <a:gd name="connsiteY3" fmla="*/ 0 h 2738919"/>
            </a:gdLst>
            <a:ahLst/>
            <a:cxnLst>
              <a:cxn ang="0">
                <a:pos x="connsiteX0" y="connsiteY0"/>
              </a:cxn>
              <a:cxn ang="0">
                <a:pos x="connsiteX1" y="connsiteY1"/>
              </a:cxn>
              <a:cxn ang="0">
                <a:pos x="connsiteX2" y="connsiteY2"/>
              </a:cxn>
              <a:cxn ang="0">
                <a:pos x="connsiteX3" y="connsiteY3"/>
              </a:cxn>
            </a:cxnLst>
            <a:rect l="l" t="t" r="r" b="b"/>
            <a:pathLst>
              <a:path w="3839211" h="2738919">
                <a:moveTo>
                  <a:pt x="0" y="866711"/>
                </a:moveTo>
                <a:lnTo>
                  <a:pt x="3312368" y="2738919"/>
                </a:lnTo>
                <a:lnTo>
                  <a:pt x="3839211" y="0"/>
                </a:lnTo>
                <a:lnTo>
                  <a:pt x="3839211" y="0"/>
                </a:lnTo>
              </a:path>
            </a:pathLst>
          </a:custGeom>
          <a:ln w="38100">
            <a:solidFill>
              <a:srgbClr val="FFC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6" name="Volný tvar 45"/>
          <p:cNvSpPr/>
          <p:nvPr/>
        </p:nvSpPr>
        <p:spPr>
          <a:xfrm>
            <a:off x="2441643" y="2393004"/>
            <a:ext cx="5593404" cy="311285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404" h="3112851">
                <a:moveTo>
                  <a:pt x="0" y="1157592"/>
                </a:moveTo>
                <a:lnTo>
                  <a:pt x="3472774" y="3112851"/>
                </a:lnTo>
                <a:lnTo>
                  <a:pt x="5593404" y="1303507"/>
                </a:lnTo>
                <a:lnTo>
                  <a:pt x="4406629" y="0"/>
                </a:lnTo>
                <a:lnTo>
                  <a:pt x="4406629" y="0"/>
                </a:lnTo>
                <a:lnTo>
                  <a:pt x="4406629" y="0"/>
                </a:lnTo>
              </a:path>
            </a:pathLst>
          </a:cu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Zástupný symbol pro zápatí 33"/>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406035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9" grpId="0" animBg="1"/>
      <p:bldP spid="25" grpId="0" animBg="1"/>
      <p:bldP spid="37" grpId="0" animBg="1"/>
      <p:bldP spid="38" grpId="0" animBg="1"/>
      <p:bldP spid="39" grpId="0" animBg="1"/>
      <p:bldP spid="42" grpId="0" animBg="1"/>
      <p:bldP spid="43" grpId="0" animBg="1"/>
      <p:bldP spid="44" grpId="0" animBg="1"/>
      <p:bldP spid="45" grpId="0" animBg="1"/>
      <p:bldP spid="4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of local path sampling</a:t>
            </a:r>
            <a:endParaRPr lang="cs-CZ" dirty="0"/>
          </a:p>
        </p:txBody>
      </p:sp>
      <p:sp>
        <p:nvSpPr>
          <p:cNvPr id="3" name="Zástupný symbol pro obsah 2"/>
          <p:cNvSpPr>
            <a:spLocks noGrp="1"/>
          </p:cNvSpPr>
          <p:nvPr>
            <p:ph idx="1"/>
          </p:nvPr>
        </p:nvSpPr>
        <p:spPr/>
        <p:txBody>
          <a:bodyPr/>
          <a:lstStyle/>
          <a:p>
            <a:endParaRPr lang="cs-CZ" dirty="0"/>
          </a:p>
        </p:txBody>
      </p:sp>
      <p:grpSp>
        <p:nvGrpSpPr>
          <p:cNvPr id="20" name="Skupina 19"/>
          <p:cNvGrpSpPr/>
          <p:nvPr/>
        </p:nvGrpSpPr>
        <p:grpSpPr>
          <a:xfrm>
            <a:off x="35496" y="3023343"/>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35"/>
          <p:cNvGrpSpPr/>
          <p:nvPr/>
        </p:nvGrpSpPr>
        <p:grpSpPr>
          <a:xfrm>
            <a:off x="3084105" y="3023343"/>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52" name="Skupina 51"/>
          <p:cNvGrpSpPr/>
          <p:nvPr/>
        </p:nvGrpSpPr>
        <p:grpSpPr>
          <a:xfrm>
            <a:off x="6156176" y="3023343"/>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650707" y="2276872"/>
            <a:ext cx="2121093" cy="461665"/>
          </a:xfrm>
          <a:prstGeom prst="rect">
            <a:avLst/>
          </a:prstGeom>
          <a:noFill/>
        </p:spPr>
        <p:txBody>
          <a:bodyPr wrap="none" rtlCol="0">
            <a:spAutoFit/>
          </a:bodyPr>
          <a:lstStyle/>
          <a:p>
            <a:r>
              <a:rPr lang="en-US" sz="2400" b="1" dirty="0">
                <a:solidFill>
                  <a:schemeClr val="tx2"/>
                </a:solidFill>
                <a:latin typeface="+mn-lt"/>
              </a:rPr>
              <a:t>Path tracing</a:t>
            </a:r>
            <a:endParaRPr lang="cs-CZ" sz="2400" b="1" dirty="0">
              <a:solidFill>
                <a:schemeClr val="tx2"/>
              </a:solidFill>
              <a:latin typeface="+mn-lt"/>
            </a:endParaRPr>
          </a:p>
        </p:txBody>
      </p:sp>
      <p:sp>
        <p:nvSpPr>
          <p:cNvPr id="54" name="TextovéPole 53"/>
          <p:cNvSpPr txBox="1"/>
          <p:nvPr/>
        </p:nvSpPr>
        <p:spPr>
          <a:xfrm>
            <a:off x="3707904" y="2276872"/>
            <a:ext cx="2220480" cy="461665"/>
          </a:xfrm>
          <a:prstGeom prst="rect">
            <a:avLst/>
          </a:prstGeom>
          <a:noFill/>
        </p:spPr>
        <p:txBody>
          <a:bodyPr wrap="none" rtlCol="0">
            <a:spAutoFit/>
          </a:bodyPr>
          <a:lstStyle/>
          <a:p>
            <a:r>
              <a:rPr lang="en-US" sz="2400" b="1" dirty="0">
                <a:solidFill>
                  <a:schemeClr val="tx2"/>
                </a:solidFill>
                <a:latin typeface="+mn-lt"/>
              </a:rPr>
              <a:t>Light tracing</a:t>
            </a:r>
            <a:endParaRPr lang="cs-CZ" sz="2400" b="1" dirty="0">
              <a:solidFill>
                <a:schemeClr val="tx2"/>
              </a:solidFill>
              <a:latin typeface="+mn-lt"/>
            </a:endParaRPr>
          </a:p>
        </p:txBody>
      </p:sp>
      <p:sp>
        <p:nvSpPr>
          <p:cNvPr id="55" name="TextovéPole 54"/>
          <p:cNvSpPr txBox="1"/>
          <p:nvPr/>
        </p:nvSpPr>
        <p:spPr>
          <a:xfrm>
            <a:off x="6672000" y="2093947"/>
            <a:ext cx="2265364" cy="830997"/>
          </a:xfrm>
          <a:prstGeom prst="rect">
            <a:avLst/>
          </a:prstGeom>
          <a:noFill/>
        </p:spPr>
        <p:txBody>
          <a:bodyPr wrap="none" rtlCol="0">
            <a:spAutoFit/>
          </a:bodyPr>
          <a:lstStyle/>
          <a:p>
            <a:pPr algn="ctr"/>
            <a:r>
              <a:rPr lang="en-US" sz="2400" b="1" dirty="0">
                <a:solidFill>
                  <a:schemeClr val="tx2"/>
                </a:solidFill>
                <a:latin typeface="+mn-lt"/>
              </a:rPr>
              <a:t>Bidirectional</a:t>
            </a:r>
            <a:br>
              <a:rPr lang="en-US" sz="2400" b="1" dirty="0">
                <a:solidFill>
                  <a:schemeClr val="tx2"/>
                </a:solidFill>
                <a:latin typeface="+mn-lt"/>
              </a:rPr>
            </a:br>
            <a:r>
              <a:rPr lang="en-US" sz="2400" b="1" dirty="0">
                <a:solidFill>
                  <a:schemeClr val="tx2"/>
                </a:solidFill>
                <a:latin typeface="+mn-lt"/>
              </a:rPr>
              <a:t>path tracing</a:t>
            </a:r>
            <a:endParaRPr lang="cs-CZ" sz="2400" b="1" dirty="0">
              <a:solidFill>
                <a:schemeClr val="tx2"/>
              </a:solidFill>
              <a:latin typeface="+mn-lt"/>
            </a:endParaRPr>
          </a:p>
        </p:txBody>
      </p:sp>
      <p:sp>
        <p:nvSpPr>
          <p:cNvPr id="59" name="Zástupný symbol pro zápatí 5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24804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Bidirectional path tracing </a:t>
            </a:r>
            <a:r>
              <a:rPr lang="cs-CZ" dirty="0"/>
              <a:t>(BPT) vs. </a:t>
            </a:r>
            <a:br>
              <a:rPr lang="cs-CZ" dirty="0"/>
            </a:br>
            <a:r>
              <a:rPr lang="cs-CZ" dirty="0"/>
              <a:t>(</a:t>
            </a:r>
            <a:r>
              <a:rPr lang="en-US" dirty="0"/>
              <a:t>unidirectional</a:t>
            </a:r>
            <a:r>
              <a:rPr lang="cs-CZ" dirty="0"/>
              <a:t>) </a:t>
            </a:r>
            <a:r>
              <a:rPr lang="en-US" dirty="0"/>
              <a:t>path tracing </a:t>
            </a:r>
            <a:r>
              <a:rPr lang="cs-CZ" dirty="0"/>
              <a:t>(PT)</a:t>
            </a:r>
            <a:endParaRPr lang="en-US" dirty="0"/>
          </a:p>
        </p:txBody>
      </p:sp>
      <p:sp>
        <p:nvSpPr>
          <p:cNvPr id="6147" name="Content Placeholder 2"/>
          <p:cNvSpPr>
            <a:spLocks noGrp="1"/>
          </p:cNvSpPr>
          <p:nvPr>
            <p:ph idx="1"/>
          </p:nvPr>
        </p:nvSpPr>
        <p:spPr/>
        <p:txBody>
          <a:bodyPr/>
          <a:lstStyle/>
          <a:p>
            <a:endParaRPr lang="en-US"/>
          </a:p>
        </p:txBody>
      </p:sp>
      <p:pic>
        <p:nvPicPr>
          <p:cNvPr id="6148" name="Picture 2"/>
          <p:cNvPicPr>
            <a:picLocks noChangeAspect="1" noChangeArrowheads="1"/>
          </p:cNvPicPr>
          <p:nvPr/>
        </p:nvPicPr>
        <p:blipFill>
          <a:blip r:embed="rId2" cstate="print"/>
          <a:srcRect/>
          <a:stretch>
            <a:fillRect/>
          </a:stretch>
        </p:blipFill>
        <p:spPr bwMode="auto">
          <a:xfrm>
            <a:off x="107950" y="1628775"/>
            <a:ext cx="8640000" cy="4243642"/>
          </a:xfrm>
          <a:prstGeom prst="rect">
            <a:avLst/>
          </a:prstGeom>
          <a:noFill/>
          <a:ln w="12700">
            <a:noFill/>
            <a:miter lim="800000"/>
            <a:headEnd/>
            <a:tailEnd/>
          </a:ln>
        </p:spPr>
      </p:pic>
      <p:sp>
        <p:nvSpPr>
          <p:cNvPr id="6149" name="TextBox 4"/>
          <p:cNvSpPr txBox="1">
            <a:spLocks noChangeArrowheads="1"/>
          </p:cNvSpPr>
          <p:nvPr/>
        </p:nvSpPr>
        <p:spPr bwMode="auto">
          <a:xfrm>
            <a:off x="611560" y="6092825"/>
            <a:ext cx="2451312" cy="369332"/>
          </a:xfrm>
          <a:prstGeom prst="rect">
            <a:avLst/>
          </a:prstGeom>
          <a:noFill/>
          <a:ln w="9525">
            <a:noFill/>
            <a:miter lim="800000"/>
            <a:headEnd/>
            <a:tailEnd/>
          </a:ln>
        </p:spPr>
        <p:txBody>
          <a:bodyPr wrap="none">
            <a:spAutoFit/>
          </a:bodyPr>
          <a:lstStyle/>
          <a:p>
            <a:r>
              <a:rPr lang="cs-CZ" dirty="0">
                <a:latin typeface="+mj-lt"/>
              </a:rPr>
              <a:t>BPT, 25 </a:t>
            </a:r>
            <a:r>
              <a:rPr lang="en-US" dirty="0">
                <a:latin typeface="+mj-lt"/>
              </a:rPr>
              <a:t>path per pixel</a:t>
            </a:r>
          </a:p>
        </p:txBody>
      </p:sp>
      <p:sp>
        <p:nvSpPr>
          <p:cNvPr id="6150" name="TextBox 5"/>
          <p:cNvSpPr txBox="1">
            <a:spLocks noChangeArrowheads="1"/>
          </p:cNvSpPr>
          <p:nvPr/>
        </p:nvSpPr>
        <p:spPr bwMode="auto">
          <a:xfrm>
            <a:off x="5281985" y="6092825"/>
            <a:ext cx="2302233" cy="369332"/>
          </a:xfrm>
          <a:prstGeom prst="rect">
            <a:avLst/>
          </a:prstGeom>
          <a:noFill/>
          <a:ln w="9525">
            <a:noFill/>
            <a:miter lim="800000"/>
            <a:headEnd/>
            <a:tailEnd/>
          </a:ln>
        </p:spPr>
        <p:txBody>
          <a:bodyPr wrap="none">
            <a:spAutoFit/>
          </a:bodyPr>
          <a:lstStyle/>
          <a:p>
            <a:r>
              <a:rPr lang="cs-CZ" dirty="0">
                <a:latin typeface="+mj-lt"/>
              </a:rPr>
              <a:t>PT, 56 </a:t>
            </a:r>
            <a:r>
              <a:rPr lang="en-US" dirty="0">
                <a:latin typeface="+mj-lt"/>
              </a:rPr>
              <a:t>path per pixel</a:t>
            </a:r>
          </a:p>
        </p:txBody>
      </p:sp>
      <p:sp>
        <p:nvSpPr>
          <p:cNvPr id="7" name="TextBox 6"/>
          <p:cNvSpPr txBox="1"/>
          <p:nvPr/>
        </p:nvSpPr>
        <p:spPr>
          <a:xfrm rot="16200000">
            <a:off x="7900160" y="3651472"/>
            <a:ext cx="2047355" cy="369332"/>
          </a:xfrm>
          <a:prstGeom prst="rect">
            <a:avLst/>
          </a:prstGeom>
          <a:noFill/>
        </p:spPr>
        <p:txBody>
          <a:bodyPr wrap="none" rtlCol="0">
            <a:spAutoFit/>
          </a:bodyPr>
          <a:lstStyle/>
          <a:p>
            <a:r>
              <a:rPr lang="cs-CZ" dirty="0">
                <a:latin typeface="+mj-lt"/>
              </a:rPr>
              <a:t>Image: </a:t>
            </a:r>
            <a:r>
              <a:rPr lang="cs-CZ" dirty="0" err="1">
                <a:latin typeface="+mj-lt"/>
              </a:rPr>
              <a:t>Eric</a:t>
            </a:r>
            <a:r>
              <a:rPr lang="cs-CZ" dirty="0">
                <a:latin typeface="+mj-lt"/>
              </a:rPr>
              <a:t> </a:t>
            </a:r>
            <a:r>
              <a:rPr lang="cs-CZ" dirty="0" err="1">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60901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endParaRPr lang="en-US" dirty="0"/>
          </a:p>
          <a:p>
            <a:pPr>
              <a:buNone/>
            </a:pPr>
            <a:endParaRPr lang="en-US" dirty="0"/>
          </a:p>
        </p:txBody>
      </p:sp>
      <p:sp>
        <p:nvSpPr>
          <p:cNvPr id="4" name="Title 3"/>
          <p:cNvSpPr>
            <a:spLocks noGrp="1"/>
          </p:cNvSpPr>
          <p:nvPr>
            <p:ph type="title"/>
          </p:nvPr>
        </p:nvSpPr>
        <p:spPr/>
        <p:txBody>
          <a:bodyPr/>
          <a:lstStyle/>
          <a:p>
            <a:r>
              <a:rPr lang="en-US" dirty="0"/>
              <a:t>Probability density function (PDF)</a:t>
            </a:r>
            <a:endParaRPr lang="cs-CZ" dirty="0"/>
          </a:p>
        </p:txBody>
      </p:sp>
      <p:grpSp>
        <p:nvGrpSpPr>
          <p:cNvPr id="46" name="Skupina 45"/>
          <p:cNvGrpSpPr/>
          <p:nvPr/>
        </p:nvGrpSpPr>
        <p:grpSpPr>
          <a:xfrm>
            <a:off x="2267744" y="1268760"/>
            <a:ext cx="4824536" cy="1872208"/>
            <a:chOff x="2339752" y="1844824"/>
            <a:chExt cx="4824536" cy="1872208"/>
          </a:xfrm>
        </p:grpSpPr>
        <p:sp>
          <p:nvSpPr>
            <p:cNvPr id="45" name="Obdélník 44"/>
            <p:cNvSpPr/>
            <p:nvPr/>
          </p:nvSpPr>
          <p:spPr>
            <a:xfrm>
              <a:off x="2339752" y="1844824"/>
              <a:ext cx="4824536" cy="18722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a:solidFill>
                    <a:schemeClr val="tx2"/>
                  </a:solidFill>
                  <a:latin typeface="+mn-lt"/>
                </a:rPr>
                <a:t>path PDF</a:t>
              </a:r>
              <a:endParaRPr lang="cs-CZ" b="1" dirty="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0068"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a:solidFill>
                    <a:schemeClr val="tx2"/>
                  </a:solidFill>
                  <a:latin typeface="+mn-lt"/>
                </a:rPr>
                <a:t>joint PDF</a:t>
              </a:r>
              <a:r>
                <a:rPr lang="en-US" dirty="0">
                  <a:solidFill>
                    <a:schemeClr val="tx2"/>
                  </a:solidFill>
                  <a:latin typeface="+mn-lt"/>
                </a:rPr>
                <a:t> of path vertices</a:t>
              </a:r>
              <a:endParaRPr lang="cs-CZ" dirty="0">
                <a:solidFill>
                  <a:schemeClr val="tx2"/>
                </a:solidFill>
                <a:latin typeface="+mn-lt"/>
              </a:endParaRPr>
            </a:p>
          </p:txBody>
        </p:sp>
      </p:grpSp>
      <p:sp>
        <p:nvSpPr>
          <p:cNvPr id="49"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0"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51" name="Straight Arrow Connector 6"/>
          <p:cNvCxnSpPr>
            <a:stCxn id="52" idx="1"/>
            <a:endCxn id="60" idx="5"/>
          </p:cNvCxnSpPr>
          <p:nvPr/>
        </p:nvCxnSpPr>
        <p:spPr>
          <a:xfrm flipH="1" flipV="1">
            <a:off x="5453903" y="4900015"/>
            <a:ext cx="1369413" cy="636285"/>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52"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54" name="Straight Arrow Connector 9"/>
          <p:cNvCxnSpPr>
            <a:stCxn id="60" idx="3"/>
            <a:endCxn id="61" idx="7"/>
          </p:cNvCxnSpPr>
          <p:nvPr/>
        </p:nvCxnSpPr>
        <p:spPr>
          <a:xfrm flipH="1">
            <a:off x="3844615" y="4900015"/>
            <a:ext cx="1517218" cy="1165129"/>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10"/>
          <p:cNvCxnSpPr>
            <a:stCxn id="61" idx="1"/>
            <a:endCxn id="56" idx="5"/>
          </p:cNvCxnSpPr>
          <p:nvPr/>
        </p:nvCxnSpPr>
        <p:spPr>
          <a:xfrm flipH="1" flipV="1">
            <a:off x="2320684" y="5210132"/>
            <a:ext cx="1431861" cy="855012"/>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56"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7" name="Group 12"/>
          <p:cNvGrpSpPr/>
          <p:nvPr/>
        </p:nvGrpSpPr>
        <p:grpSpPr>
          <a:xfrm rot="21283642">
            <a:off x="1737382" y="4857759"/>
            <a:ext cx="410270" cy="298378"/>
            <a:chOff x="3192789" y="1005143"/>
            <a:chExt cx="785815" cy="571503"/>
          </a:xfrm>
        </p:grpSpPr>
        <p:sp>
          <p:nvSpPr>
            <p:cNvPr id="58"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0"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62"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0069"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0070"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4"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0071"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5"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0072"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Zástupný symbol pro zápatí 31"/>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88358401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endParaRPr lang="en-US" dirty="0"/>
          </a:p>
          <a:p>
            <a:pPr>
              <a:buNone/>
            </a:pPr>
            <a:endParaRPr lang="en-US" dirty="0"/>
          </a:p>
        </p:txBody>
      </p:sp>
      <p:sp>
        <p:nvSpPr>
          <p:cNvPr id="4" name="Title 3"/>
          <p:cNvSpPr>
            <a:spLocks noGrp="1"/>
          </p:cNvSpPr>
          <p:nvPr>
            <p:ph type="title"/>
          </p:nvPr>
        </p:nvSpPr>
        <p:spPr/>
        <p:txBody>
          <a:bodyPr/>
          <a:lstStyle/>
          <a:p>
            <a:r>
              <a:rPr lang="en-US" dirty="0"/>
              <a:t>Probability density function (PDF)</a:t>
            </a:r>
            <a:endParaRPr lang="cs-CZ" dirty="0"/>
          </a:p>
        </p:txBody>
      </p:sp>
      <p:grpSp>
        <p:nvGrpSpPr>
          <p:cNvPr id="3" name="Skupina 45"/>
          <p:cNvGrpSpPr/>
          <p:nvPr/>
        </p:nvGrpSpPr>
        <p:grpSpPr>
          <a:xfrm>
            <a:off x="2574826"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a:solidFill>
                    <a:schemeClr val="tx2"/>
                  </a:solidFill>
                  <a:latin typeface="+mn-lt"/>
                </a:rPr>
                <a:t>path PDF</a:t>
              </a:r>
              <a:endParaRPr lang="cs-CZ" b="1" dirty="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1092"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a:solidFill>
                    <a:schemeClr val="tx2"/>
                  </a:solidFill>
                  <a:latin typeface="+mn-lt"/>
                </a:rPr>
                <a:t>joint PDF</a:t>
              </a:r>
              <a:r>
                <a:rPr lang="en-US" dirty="0">
                  <a:solidFill>
                    <a:schemeClr val="tx2"/>
                  </a:solidFill>
                  <a:latin typeface="+mn-lt"/>
                </a:rPr>
                <a:t> of path vertices</a:t>
              </a:r>
              <a:endParaRPr lang="cs-CZ" dirty="0">
                <a:solidFill>
                  <a:schemeClr val="tx2"/>
                </a:solidFill>
                <a:latin typeface="+mn-lt"/>
              </a:endParaRPr>
            </a:p>
          </p:txBody>
        </p:sp>
      </p:grpSp>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1"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9"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1093"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0"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1094"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1"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1095"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1096"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1" name="Zástupný symbol pro zápatí 30"/>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709495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22222E-6 L -0.20868 2.22222E-6 " pathEditMode="relative" rAng="0" ptsTypes="AA">
                                      <p:cBhvr>
                                        <p:cTn id="6" dur="500" fill="hold"/>
                                        <p:tgtEl>
                                          <p:spTgt spid="3"/>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endParaRPr lang="en-US" dirty="0"/>
          </a:p>
          <a:p>
            <a:pPr>
              <a:buNone/>
            </a:pPr>
            <a:endParaRPr lang="en-US" dirty="0"/>
          </a:p>
        </p:txBody>
      </p:sp>
      <p:sp>
        <p:nvSpPr>
          <p:cNvPr id="4" name="Title 3"/>
          <p:cNvSpPr>
            <a:spLocks noGrp="1"/>
          </p:cNvSpPr>
          <p:nvPr>
            <p:ph type="title"/>
          </p:nvPr>
        </p:nvSpPr>
        <p:spPr/>
        <p:txBody>
          <a:bodyPr/>
          <a:lstStyle/>
          <a:p>
            <a:r>
              <a:rPr lang="en-US" dirty="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a:solidFill>
                    <a:schemeClr val="tx2"/>
                  </a:solidFill>
                  <a:latin typeface="+mn-lt"/>
                </a:rPr>
                <a:t>path PDF</a:t>
              </a:r>
              <a:endParaRPr lang="cs-CZ" b="1" dirty="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1558"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a:solidFill>
                    <a:schemeClr val="tx2"/>
                  </a:solidFill>
                  <a:latin typeface="+mn-lt"/>
                </a:rPr>
                <a:t>joint PDF</a:t>
              </a:r>
              <a:r>
                <a:rPr lang="en-US" dirty="0">
                  <a:solidFill>
                    <a:schemeClr val="tx2"/>
                  </a:solidFill>
                  <a:latin typeface="+mn-lt"/>
                </a:rPr>
                <a:t> of path vertices</a:t>
              </a:r>
              <a:endParaRPr lang="cs-CZ" dirty="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1559"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93295" y="2318461"/>
          <a:ext cx="1520825" cy="571500"/>
        </p:xfrm>
        <a:graphic>
          <a:graphicData uri="http://schemas.openxmlformats.org/presentationml/2006/ole">
            <mc:AlternateContent xmlns:mc="http://schemas.openxmlformats.org/markup-compatibility/2006">
              <mc:Choice xmlns:v="urn:schemas-microsoft-com:vml" Requires="v">
                <p:oleObj spid="_x0000_s451560" name="Equation" r:id="rId8" imgW="609600" imgH="228600" progId="Equation.3">
                  <p:embed/>
                </p:oleObj>
              </mc:Choice>
              <mc:Fallback>
                <p:oleObj name="Equation" r:id="rId8" imgW="609600" imgH="228600"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93295" y="2318461"/>
                        <a:ext cx="1520825"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3295" y="2786616"/>
          <a:ext cx="1489075" cy="539750"/>
        </p:xfrm>
        <a:graphic>
          <a:graphicData uri="http://schemas.openxmlformats.org/presentationml/2006/ole">
            <mc:AlternateContent xmlns:mc="http://schemas.openxmlformats.org/markup-compatibility/2006">
              <mc:Choice xmlns:v="urn:schemas-microsoft-com:vml" Requires="v">
                <p:oleObj spid="_x0000_s451561" name="Equation" r:id="rId10" imgW="596641" imgH="215806" progId="Equation.3">
                  <p:embed/>
                </p:oleObj>
              </mc:Choice>
              <mc:Fallback>
                <p:oleObj name="Equation" r:id="rId10" imgW="596641"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3295" y="2786616"/>
                        <a:ext cx="1489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1562"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1563"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a:solidFill>
                    <a:schemeClr val="tx2"/>
                  </a:solidFill>
                  <a:latin typeface="+mn-lt"/>
                </a:rPr>
                <a:t>product </a:t>
              </a:r>
            </a:p>
            <a:p>
              <a:r>
                <a:rPr lang="en-US" dirty="0">
                  <a:solidFill>
                    <a:schemeClr val="tx2"/>
                  </a:solidFill>
                  <a:latin typeface="+mn-lt"/>
                </a:rPr>
                <a:t>of (conditional)</a:t>
              </a:r>
            </a:p>
            <a:p>
              <a:r>
                <a:rPr lang="en-US" dirty="0">
                  <a:solidFill>
                    <a:schemeClr val="tx2"/>
                  </a:solidFill>
                  <a:latin typeface="+mn-lt"/>
                </a:rPr>
                <a:t>vertex PDFs</a:t>
              </a:r>
              <a:endParaRPr lang="cs-CZ" dirty="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1564"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1565"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1566"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1567"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4" name="TextovéPole 53"/>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a:solidFill>
                  <a:schemeClr val="tx2"/>
                </a:solidFill>
                <a:latin typeface="+mn-lt"/>
              </a:rPr>
              <a:t>Path tracing example:</a:t>
            </a:r>
            <a:endParaRPr lang="cs-CZ" sz="2400" b="1" dirty="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405606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500" fill="hold"/>
                                        <p:tgtEl>
                                          <p:spTgt spid="40"/>
                                        </p:tgtEl>
                                        <p:attrNameLst>
                                          <p:attrName>stroke.color</p:attrName>
                                        </p:attrNameLst>
                                      </p:cBhvr>
                                      <p:to>
                                        <a:schemeClr val="accent2"/>
                                      </p:to>
                                    </p:animClr>
                                    <p:set>
                                      <p:cBhvr>
                                        <p:cTn id="13" dur="500" fill="hold"/>
                                        <p:tgtEl>
                                          <p:spTgt spid="40"/>
                                        </p:tgtEl>
                                        <p:attrNameLst>
                                          <p:attrName>stroke.on</p:attrName>
                                        </p:attrNameLst>
                                      </p:cBhvr>
                                      <p:to>
                                        <p:strVal val="tru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fade">
                                      <p:cBhvr>
                                        <p:cTn id="17" dur="500"/>
                                        <p:tgtEl>
                                          <p:spTgt spid="583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500"/>
                            </p:stCondLst>
                            <p:childTnLst>
                              <p:par>
                                <p:cTn id="24" presetID="7" presetClass="emph" presetSubtype="2" fill="hold" nodeType="afterEffect">
                                  <p:stCondLst>
                                    <p:cond delay="0"/>
                                  </p:stCondLst>
                                  <p:childTnLst>
                                    <p:animClr clrSpc="rgb" dir="cw">
                                      <p:cBhvr>
                                        <p:cTn id="25" dur="500" fill="hold"/>
                                        <p:tgtEl>
                                          <p:spTgt spid="46"/>
                                        </p:tgtEl>
                                        <p:attrNameLst>
                                          <p:attrName>stroke.color</p:attrName>
                                        </p:attrNameLst>
                                      </p:cBhvr>
                                      <p:to>
                                        <a:schemeClr val="accent2"/>
                                      </p:to>
                                    </p:animClr>
                                    <p:set>
                                      <p:cBhvr>
                                        <p:cTn id="26" dur="500" fill="hold"/>
                                        <p:tgtEl>
                                          <p:spTgt spid="46"/>
                                        </p:tgtEl>
                                        <p:attrNameLst>
                                          <p:attrName>stroke.on</p:attrName>
                                        </p:attrNameLst>
                                      </p:cBhvr>
                                      <p:to>
                                        <p:strVal val="tru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fade">
                                      <p:cBhvr>
                                        <p:cTn id="30" dur="500"/>
                                        <p:tgtEl>
                                          <p:spTgt spid="583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7" presetClass="emph" presetSubtype="2" fill="hold" nodeType="afterEffect">
                                  <p:stCondLst>
                                    <p:cond delay="0"/>
                                  </p:stCondLst>
                                  <p:childTnLst>
                                    <p:animClr clrSpc="rgb" dir="cw">
                                      <p:cBhvr>
                                        <p:cTn id="38" dur="500" fill="hold"/>
                                        <p:tgtEl>
                                          <p:spTgt spid="44"/>
                                        </p:tgtEl>
                                        <p:attrNameLst>
                                          <p:attrName>stroke.color</p:attrName>
                                        </p:attrNameLst>
                                      </p:cBhvr>
                                      <p:to>
                                        <a:schemeClr val="accent2"/>
                                      </p:to>
                                    </p:animClr>
                                    <p:set>
                                      <p:cBhvr>
                                        <p:cTn id="39" dur="500" fill="hold"/>
                                        <p:tgtEl>
                                          <p:spTgt spid="44"/>
                                        </p:tgtEl>
                                        <p:attrNameLst>
                                          <p:attrName>stroke.on</p:attrName>
                                        </p:attrNameLst>
                                      </p:cBhvr>
                                      <p:to>
                                        <p:strVal val="true"/>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8382"/>
                                        </p:tgtEl>
                                        <p:attrNameLst>
                                          <p:attrName>style.visibility</p:attrName>
                                        </p:attrNameLst>
                                      </p:cBhvr>
                                      <p:to>
                                        <p:strVal val="visible"/>
                                      </p:to>
                                    </p:set>
                                    <p:animEffect transition="in" filter="fade">
                                      <p:cBhvr>
                                        <p:cTn id="43" dur="500"/>
                                        <p:tgtEl>
                                          <p:spTgt spid="58382"/>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500" fill="hold"/>
                                        <p:tgtEl>
                                          <p:spTgt spid="36"/>
                                        </p:tgtEl>
                                        <p:attrNameLst>
                                          <p:attrName>stroke.color</p:attrName>
                                        </p:attrNameLst>
                                      </p:cBhvr>
                                      <p:to>
                                        <a:schemeClr val="accent2"/>
                                      </p:to>
                                    </p:animClr>
                                    <p:set>
                                      <p:cBhvr>
                                        <p:cTn id="48" dur="500" fill="hold"/>
                                        <p:tgtEl>
                                          <p:spTgt spid="36"/>
                                        </p:tgtEl>
                                        <p:attrNameLst>
                                          <p:attrName>stroke.on</p:attrName>
                                        </p:attrNameLst>
                                      </p:cBhvr>
                                      <p:to>
                                        <p:strVal val="true"/>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8383"/>
                                        </p:tgtEl>
                                        <p:attrNameLst>
                                          <p:attrName>style.visibility</p:attrName>
                                        </p:attrNameLst>
                                      </p:cBhvr>
                                      <p:to>
                                        <p:strVal val="visible"/>
                                      </p:to>
                                    </p:set>
                                    <p:animEffect transition="in" filter="fade">
                                      <p:cBhvr>
                                        <p:cTn id="52"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endParaRPr lang="en-US" dirty="0"/>
          </a:p>
          <a:p>
            <a:pPr>
              <a:buNone/>
            </a:pPr>
            <a:endParaRPr lang="en-US" dirty="0"/>
          </a:p>
        </p:txBody>
      </p:sp>
      <p:sp>
        <p:nvSpPr>
          <p:cNvPr id="4" name="Title 3"/>
          <p:cNvSpPr>
            <a:spLocks noGrp="1"/>
          </p:cNvSpPr>
          <p:nvPr>
            <p:ph type="title"/>
          </p:nvPr>
        </p:nvSpPr>
        <p:spPr/>
        <p:txBody>
          <a:bodyPr/>
          <a:lstStyle/>
          <a:p>
            <a:r>
              <a:rPr lang="en-US" dirty="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a:solidFill>
                    <a:schemeClr val="tx2"/>
                  </a:solidFill>
                  <a:latin typeface="+mn-lt"/>
                </a:rPr>
                <a:t>path PDF</a:t>
              </a:r>
              <a:endParaRPr lang="cs-CZ" b="1" dirty="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2582"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a:solidFill>
                    <a:schemeClr val="tx2"/>
                  </a:solidFill>
                  <a:latin typeface="+mn-lt"/>
                </a:rPr>
                <a:t>joint PDF</a:t>
              </a:r>
              <a:r>
                <a:rPr lang="en-US" dirty="0">
                  <a:solidFill>
                    <a:schemeClr val="tx2"/>
                  </a:solidFill>
                  <a:latin typeface="+mn-lt"/>
                </a:rPr>
                <a:t> of path vertices</a:t>
              </a:r>
              <a:endParaRPr lang="cs-CZ" dirty="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2583"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89054" y="2318162"/>
          <a:ext cx="981075" cy="539750"/>
        </p:xfrm>
        <a:graphic>
          <a:graphicData uri="http://schemas.openxmlformats.org/presentationml/2006/ole">
            <mc:AlternateContent xmlns:mc="http://schemas.openxmlformats.org/markup-compatibility/2006">
              <mc:Choice xmlns:v="urn:schemas-microsoft-com:vml" Requires="v">
                <p:oleObj spid="_x0000_s452584" name="Equation" r:id="rId8" imgW="393359" imgH="215713" progId="Equation.3">
                  <p:embed/>
                </p:oleObj>
              </mc:Choice>
              <mc:Fallback>
                <p:oleObj name="Equation" r:id="rId8" imgW="393359" imgH="215713"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89054" y="2318162"/>
                        <a:ext cx="981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2641" y="2788414"/>
          <a:ext cx="949325" cy="539750"/>
        </p:xfrm>
        <a:graphic>
          <a:graphicData uri="http://schemas.openxmlformats.org/presentationml/2006/ole">
            <mc:AlternateContent xmlns:mc="http://schemas.openxmlformats.org/markup-compatibility/2006">
              <mc:Choice xmlns:v="urn:schemas-microsoft-com:vml" Requires="v">
                <p:oleObj spid="_x0000_s452585" name="Equation" r:id="rId10" imgW="380835" imgH="215806" progId="Equation.3">
                  <p:embed/>
                </p:oleObj>
              </mc:Choice>
              <mc:Fallback>
                <p:oleObj name="Equation" r:id="rId10" imgW="380835"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2641" y="2788414"/>
                        <a:ext cx="94932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2586"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2587"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10"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a:solidFill>
                    <a:schemeClr val="tx2"/>
                  </a:solidFill>
                  <a:latin typeface="+mn-lt"/>
                </a:rPr>
                <a:t>product </a:t>
              </a:r>
            </a:p>
            <a:p>
              <a:r>
                <a:rPr lang="en-US" dirty="0">
                  <a:solidFill>
                    <a:schemeClr val="tx2"/>
                  </a:solidFill>
                  <a:latin typeface="+mn-lt"/>
                </a:rPr>
                <a:t>of (conditional)</a:t>
              </a:r>
            </a:p>
            <a:p>
              <a:r>
                <a:rPr lang="en-US" dirty="0">
                  <a:solidFill>
                    <a:schemeClr val="tx2"/>
                  </a:solidFill>
                  <a:latin typeface="+mn-lt"/>
                </a:rPr>
                <a:t>vertex PDFs</a:t>
              </a:r>
              <a:endParaRPr lang="cs-CZ" dirty="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2588"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2589"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2590"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2591"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9" name="TextovéPole 48"/>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a:solidFill>
                  <a:schemeClr val="tx2"/>
                </a:solidFill>
                <a:latin typeface="+mn-lt"/>
              </a:rPr>
              <a:t>Path tracing example:</a:t>
            </a:r>
            <a:endParaRPr lang="cs-CZ" sz="2400" b="1" dirty="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39265161"/>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71500" y="4457319"/>
            <a:ext cx="9040904" cy="2421667"/>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 name="connsiteX0" fmla="*/ 6480920 w 8946864"/>
              <a:gd name="connsiteY0" fmla="*/ 2134549 h 2421667"/>
              <a:gd name="connsiteX1" fmla="*/ 8596323 w 8946864"/>
              <a:gd name="connsiteY1" fmla="*/ 2134549 h 2421667"/>
              <a:gd name="connsiteX2" fmla="*/ 8582924 w 8946864"/>
              <a:gd name="connsiteY2" fmla="*/ 411841 h 2421667"/>
              <a:gd name="connsiteX3" fmla="*/ 6412681 w 8946864"/>
              <a:gd name="connsiteY3" fmla="*/ 237510 h 2421667"/>
              <a:gd name="connsiteX4" fmla="*/ 2181875 w 8946864"/>
              <a:gd name="connsiteY4" fmla="*/ 101032 h 2421667"/>
              <a:gd name="connsiteX5" fmla="*/ 302004 w 8946864"/>
              <a:gd name="connsiteY5" fmla="*/ 123809 h 2421667"/>
              <a:gd name="connsiteX6" fmla="*/ 518028 w 8946864"/>
              <a:gd name="connsiteY6" fmla="*/ 843889 h 2421667"/>
              <a:gd name="connsiteX7" fmla="*/ 3410173 w 8946864"/>
              <a:gd name="connsiteY7" fmla="*/ 1247444 h 2421667"/>
              <a:gd name="connsiteX8" fmla="*/ 6480920 w 8946864"/>
              <a:gd name="connsiteY8" fmla="*/ 2134549 h 2421667"/>
              <a:gd name="connsiteX0" fmla="*/ 6574960 w 9040904"/>
              <a:gd name="connsiteY0" fmla="*/ 2134549 h 2421667"/>
              <a:gd name="connsiteX1" fmla="*/ 8690363 w 9040904"/>
              <a:gd name="connsiteY1" fmla="*/ 2134549 h 2421667"/>
              <a:gd name="connsiteX2" fmla="*/ 8676964 w 9040904"/>
              <a:gd name="connsiteY2" fmla="*/ 411841 h 2421667"/>
              <a:gd name="connsiteX3" fmla="*/ 6506721 w 9040904"/>
              <a:gd name="connsiteY3" fmla="*/ 237510 h 2421667"/>
              <a:gd name="connsiteX4" fmla="*/ 2275915 w 9040904"/>
              <a:gd name="connsiteY4" fmla="*/ 101032 h 2421667"/>
              <a:gd name="connsiteX5" fmla="*/ 396044 w 9040904"/>
              <a:gd name="connsiteY5" fmla="*/ 123809 h 2421667"/>
              <a:gd name="connsiteX6" fmla="*/ 612068 w 9040904"/>
              <a:gd name="connsiteY6" fmla="*/ 843889 h 2421667"/>
              <a:gd name="connsiteX7" fmla="*/ 4068452 w 9040904"/>
              <a:gd name="connsiteY7" fmla="*/ 1131921 h 2421667"/>
              <a:gd name="connsiteX8" fmla="*/ 6574960 w 9040904"/>
              <a:gd name="connsiteY8" fmla="*/ 2134549 h 24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0904" h="2421667">
                <a:moveTo>
                  <a:pt x="6574960" y="2134549"/>
                </a:moveTo>
                <a:cubicBezTo>
                  <a:pt x="7345279" y="2301654"/>
                  <a:pt x="8340029" y="2421667"/>
                  <a:pt x="8690363" y="2134549"/>
                </a:cubicBezTo>
                <a:cubicBezTo>
                  <a:pt x="9040697" y="1847431"/>
                  <a:pt x="9040904" y="728014"/>
                  <a:pt x="8676964" y="411841"/>
                </a:cubicBezTo>
                <a:cubicBezTo>
                  <a:pt x="8313024" y="95668"/>
                  <a:pt x="7578070" y="273904"/>
                  <a:pt x="6506721" y="237510"/>
                </a:cubicBezTo>
                <a:lnTo>
                  <a:pt x="2275915" y="101032"/>
                </a:lnTo>
                <a:cubicBezTo>
                  <a:pt x="1195467" y="91934"/>
                  <a:pt x="673352" y="0"/>
                  <a:pt x="396044" y="123809"/>
                </a:cubicBezTo>
                <a:cubicBezTo>
                  <a:pt x="118736" y="247618"/>
                  <a:pt x="0" y="675870"/>
                  <a:pt x="612068" y="843889"/>
                </a:cubicBezTo>
                <a:cubicBezTo>
                  <a:pt x="1224136" y="1011908"/>
                  <a:pt x="3074637" y="916811"/>
                  <a:pt x="4068452" y="1131921"/>
                </a:cubicBezTo>
                <a:cubicBezTo>
                  <a:pt x="5062267" y="1347031"/>
                  <a:pt x="5804642" y="1967444"/>
                  <a:pt x="6574960" y="2134549"/>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5"/>
            <a:ext cx="8917694" cy="3084455"/>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 name="connsiteX0" fmla="*/ 3036338 w 8917694"/>
              <a:gd name="connsiteY0" fmla="*/ 2523509 h 3486262"/>
              <a:gd name="connsiteX1" fmla="*/ 372041 w 8917694"/>
              <a:gd name="connsiteY1" fmla="*/ 2601570 h 3486262"/>
              <a:gd name="connsiteX2" fmla="*/ 804089 w 8917694"/>
              <a:gd name="connsiteY2" fmla="*/ 3382181 h 3486262"/>
              <a:gd name="connsiteX3" fmla="*/ 4404489 w 8917694"/>
              <a:gd name="connsiteY3" fmla="*/ 3226059 h 3486262"/>
              <a:gd name="connsiteX4" fmla="*/ 6595669 w 8917694"/>
              <a:gd name="connsiteY4" fmla="*/ 2441932 h 3486262"/>
              <a:gd name="connsiteX5" fmla="*/ 8580953 w 8917694"/>
              <a:gd name="connsiteY5" fmla="*/ 2289326 h 3486262"/>
              <a:gd name="connsiteX6" fmla="*/ 8533651 w 8917694"/>
              <a:gd name="connsiteY6" fmla="*/ 299234 h 3486262"/>
              <a:gd name="connsiteX7" fmla="*/ 6276697 w 8917694"/>
              <a:gd name="connsiteY7" fmla="*/ 493923 h 3486262"/>
              <a:gd name="connsiteX8" fmla="*/ 5484609 w 8917694"/>
              <a:gd name="connsiteY8" fmla="*/ 1977082 h 3486262"/>
              <a:gd name="connsiteX9" fmla="*/ 3036338 w 8917694"/>
              <a:gd name="connsiteY9" fmla="*/ 2523509 h 3486262"/>
              <a:gd name="connsiteX0" fmla="*/ 3036338 w 8917694"/>
              <a:gd name="connsiteY0" fmla="*/ 2523509 h 3343737"/>
              <a:gd name="connsiteX1" fmla="*/ 372041 w 8917694"/>
              <a:gd name="connsiteY1" fmla="*/ 2601570 h 3343737"/>
              <a:gd name="connsiteX2" fmla="*/ 804089 w 8917694"/>
              <a:gd name="connsiteY2" fmla="*/ 3147998 h 3343737"/>
              <a:gd name="connsiteX3" fmla="*/ 4404489 w 8917694"/>
              <a:gd name="connsiteY3" fmla="*/ 3226059 h 3343737"/>
              <a:gd name="connsiteX4" fmla="*/ 6595669 w 8917694"/>
              <a:gd name="connsiteY4" fmla="*/ 2441932 h 3343737"/>
              <a:gd name="connsiteX5" fmla="*/ 8580953 w 8917694"/>
              <a:gd name="connsiteY5" fmla="*/ 2289326 h 3343737"/>
              <a:gd name="connsiteX6" fmla="*/ 8533651 w 8917694"/>
              <a:gd name="connsiteY6" fmla="*/ 299234 h 3343737"/>
              <a:gd name="connsiteX7" fmla="*/ 6276697 w 8917694"/>
              <a:gd name="connsiteY7" fmla="*/ 493923 h 3343737"/>
              <a:gd name="connsiteX8" fmla="*/ 5484609 w 8917694"/>
              <a:gd name="connsiteY8" fmla="*/ 1977082 h 3343737"/>
              <a:gd name="connsiteX9" fmla="*/ 3036338 w 8917694"/>
              <a:gd name="connsiteY9" fmla="*/ 2523509 h 33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343737">
                <a:moveTo>
                  <a:pt x="3036338" y="2523509"/>
                </a:moveTo>
                <a:cubicBezTo>
                  <a:pt x="2150746" y="2518033"/>
                  <a:pt x="744082" y="2497489"/>
                  <a:pt x="372041" y="2601570"/>
                </a:cubicBezTo>
                <a:cubicBezTo>
                  <a:pt x="0" y="2705651"/>
                  <a:pt x="132014" y="3043917"/>
                  <a:pt x="804089" y="3147998"/>
                </a:cubicBezTo>
                <a:cubicBezTo>
                  <a:pt x="1476164" y="3252079"/>
                  <a:pt x="3439226" y="3343737"/>
                  <a:pt x="4404489" y="3226059"/>
                </a:cubicBezTo>
                <a:cubicBezTo>
                  <a:pt x="5369752" y="3108381"/>
                  <a:pt x="5899592" y="2598054"/>
                  <a:pt x="6595669" y="2441932"/>
                </a:cubicBezTo>
                <a:cubicBezTo>
                  <a:pt x="7291746" y="228581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a:t>Vertex sampling</a:t>
            </a:r>
          </a:p>
        </p:txBody>
      </p:sp>
      <p:sp>
        <p:nvSpPr>
          <p:cNvPr id="3" name="Zástupný symbol pro obsah 2"/>
          <p:cNvSpPr>
            <a:spLocks noGrp="1"/>
          </p:cNvSpPr>
          <p:nvPr>
            <p:ph idx="1"/>
          </p:nvPr>
        </p:nvSpPr>
        <p:spPr/>
        <p:txBody>
          <a:bodyPr/>
          <a:lstStyle/>
          <a:p>
            <a:r>
              <a:rPr lang="en-US" b="1" dirty="0"/>
              <a:t>Importance sampling</a:t>
            </a:r>
            <a:r>
              <a:rPr lang="en-US" dirty="0"/>
              <a:t> principle</a:t>
            </a:r>
          </a:p>
          <a:p>
            <a:pPr>
              <a:buNone/>
            </a:pPr>
            <a:endParaRPr lang="en-US" dirty="0"/>
          </a:p>
          <a:p>
            <a:pPr marL="457200" indent="-457200">
              <a:buFont typeface="+mj-lt"/>
              <a:buAutoNum type="arabicPeriod"/>
            </a:pPr>
            <a:r>
              <a:rPr lang="en-US" dirty="0"/>
              <a:t>Sample from an a priori </a:t>
            </a:r>
            <a:r>
              <a:rPr lang="en-US" dirty="0" err="1"/>
              <a:t>distrib</a:t>
            </a:r>
            <a:r>
              <a:rPr lang="en-US" dirty="0"/>
              <a:t>.</a:t>
            </a:r>
          </a:p>
          <a:p>
            <a:pPr marL="784225" lvl="1" indent="-457200">
              <a:buFont typeface="+mj-lt"/>
              <a:buAutoNum type="arabicPeriod"/>
            </a:pPr>
            <a:endParaRPr lang="en-US" dirty="0"/>
          </a:p>
          <a:p>
            <a:pPr marL="784225" lvl="1" indent="-457200">
              <a:buFont typeface="+mj-lt"/>
              <a:buAutoNum type="arabicPeriod"/>
            </a:pPr>
            <a:endParaRPr lang="en-US" dirty="0"/>
          </a:p>
          <a:p>
            <a:pPr marL="457200" indent="-457200">
              <a:buFont typeface="+mj-lt"/>
              <a:buAutoNum type="arabicPeriod"/>
            </a:pPr>
            <a:r>
              <a:rPr lang="en-US" dirty="0"/>
              <a:t>Sample direction from an existing vertex</a:t>
            </a:r>
          </a:p>
          <a:p>
            <a:pPr marL="457200" indent="-457200">
              <a:buFont typeface="+mj-lt"/>
              <a:buAutoNum type="arabicPeriod"/>
            </a:pPr>
            <a:endParaRPr lang="en-US" dirty="0"/>
          </a:p>
          <a:p>
            <a:pPr marL="457200" indent="-457200">
              <a:buFont typeface="+mj-lt"/>
              <a:buAutoNum type="arabicPeriod"/>
            </a:pPr>
            <a:r>
              <a:rPr lang="en-US" dirty="0"/>
              <a:t>Connect sub-paths</a:t>
            </a:r>
          </a:p>
        </p:txBody>
      </p:sp>
      <p:grpSp>
        <p:nvGrpSpPr>
          <p:cNvPr id="5"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4"/>
          <p:cNvGrpSpPr/>
          <p:nvPr/>
        </p:nvGrpSpPr>
        <p:grpSpPr>
          <a:xfrm>
            <a:off x="6693106" y="2636912"/>
            <a:ext cx="1695318" cy="1872208"/>
            <a:chOff x="6693106" y="2636912"/>
            <a:chExt cx="1695318" cy="1872208"/>
          </a:xfrm>
        </p:grpSpPr>
        <p:grpSp>
          <p:nvGrpSpPr>
            <p:cNvPr id="7"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14"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mn-lt"/>
              </a:rPr>
              <a:t>BRDF lobe</a:t>
            </a:r>
          </a:p>
          <a:p>
            <a:r>
              <a:rPr lang="en-US" dirty="0">
                <a:effectLst>
                  <a:outerShdw blurRad="38100" dist="38100" dir="2700000" algn="tl">
                    <a:srgbClr val="000000">
                      <a:alpha val="43137"/>
                    </a:srgbClr>
                  </a:outerShdw>
                </a:effectLst>
                <a:latin typeface="+mn-lt"/>
              </a:rPr>
              <a:t>sampling</a:t>
            </a:r>
            <a:endParaRPr lang="cs-CZ" dirty="0">
              <a:effectLst>
                <a:outerShdw blurRad="38100" dist="38100" dir="2700000" algn="tl">
                  <a:srgbClr val="000000">
                    <a:alpha val="43137"/>
                  </a:srgbClr>
                </a:outerShdw>
              </a:effectLst>
              <a:latin typeface="+mn-lt"/>
            </a:endParaRPr>
          </a:p>
        </p:txBody>
      </p:sp>
      <p:sp>
        <p:nvSpPr>
          <p:cNvPr id="51" name="TextovéPole 50"/>
          <p:cNvSpPr txBox="1"/>
          <p:nvPr/>
        </p:nvSpPr>
        <p:spPr>
          <a:xfrm>
            <a:off x="7308304" y="766445"/>
            <a:ext cx="1122423"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mn-lt"/>
              </a:rPr>
              <a:t>emission</a:t>
            </a:r>
          </a:p>
          <a:p>
            <a:r>
              <a:rPr lang="en-US" dirty="0">
                <a:effectLst>
                  <a:outerShdw blurRad="38100" dist="38100" dir="2700000" algn="tl">
                    <a:srgbClr val="000000">
                      <a:alpha val="43137"/>
                    </a:srgbClr>
                  </a:outerShdw>
                </a:effectLst>
                <a:latin typeface="+mn-lt"/>
              </a:rPr>
              <a:t>sampling</a:t>
            </a:r>
            <a:endParaRPr lang="cs-CZ" dirty="0">
              <a:effectLst>
                <a:outerShdw blurRad="38100" dist="38100" dir="2700000" algn="tl">
                  <a:srgbClr val="000000">
                    <a:alpha val="43137"/>
                  </a:srgbClr>
                </a:outerShdw>
              </a:effectLst>
              <a:latin typeface="+mn-lt"/>
            </a:endParaRPr>
          </a:p>
        </p:txBody>
      </p:sp>
      <p:sp>
        <p:nvSpPr>
          <p:cNvPr id="52" name="TextovéPole 51"/>
          <p:cNvSpPr txBox="1"/>
          <p:nvPr/>
        </p:nvSpPr>
        <p:spPr>
          <a:xfrm>
            <a:off x="7308304" y="5373216"/>
            <a:ext cx="1481496"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mn-lt"/>
              </a:rPr>
              <a:t>high </a:t>
            </a:r>
            <a:r>
              <a:rPr lang="en-US" dirty="0" err="1">
                <a:effectLst>
                  <a:outerShdw blurRad="38100" dist="38100" dir="2700000" algn="tl">
                    <a:srgbClr val="000000">
                      <a:alpha val="43137"/>
                    </a:srgbClr>
                  </a:outerShdw>
                </a:effectLst>
                <a:latin typeface="+mn-lt"/>
              </a:rPr>
              <a:t>thruput</a:t>
            </a:r>
            <a:endParaRPr lang="en-US" dirty="0">
              <a:effectLst>
                <a:outerShdw blurRad="38100" dist="38100" dir="2700000" algn="tl">
                  <a:srgbClr val="000000">
                    <a:alpha val="43137"/>
                  </a:srgbClr>
                </a:outerShdw>
              </a:effectLst>
              <a:latin typeface="+mn-lt"/>
            </a:endParaRPr>
          </a:p>
          <a:p>
            <a:r>
              <a:rPr lang="en-US" dirty="0">
                <a:effectLst>
                  <a:outerShdw blurRad="38100" dist="38100" dir="2700000" algn="tl">
                    <a:srgbClr val="000000">
                      <a:alpha val="43137"/>
                    </a:srgbClr>
                  </a:outerShdw>
                </a:effectLst>
                <a:latin typeface="+mn-lt"/>
              </a:rPr>
              <a:t>connections</a:t>
            </a:r>
            <a:endParaRPr lang="cs-CZ" dirty="0">
              <a:effectLst>
                <a:outerShdw blurRad="38100" dist="38100" dir="2700000" algn="tl">
                  <a:srgbClr val="000000">
                    <a:alpha val="43137"/>
                  </a:srgbClr>
                </a:outerShdw>
              </a:effectLst>
              <a:latin typeface="+mn-lt"/>
            </a:endParaRPr>
          </a:p>
        </p:txBody>
      </p:sp>
      <p:sp>
        <p:nvSpPr>
          <p:cNvPr id="48" name="Zástupný symbol pro zápatí 47"/>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07048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down)">
                                      <p:cBhvr>
                                        <p:cTn id="62" dur="500"/>
                                        <p:tgtEl>
                                          <p:spTgt spid="49"/>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3" grpId="0" animBg="1"/>
      <p:bldP spid="35" grpId="0" animBg="1"/>
      <p:bldP spid="43" grpId="0" animBg="1"/>
      <p:bldP spid="50" grpId="0"/>
      <p:bldP spid="51" grpId="0"/>
      <p:bldP spid="5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Skupina 44"/>
          <p:cNvGrpSpPr/>
          <p:nvPr/>
        </p:nvGrpSpPr>
        <p:grpSpPr>
          <a:xfrm>
            <a:off x="72194" y="2394129"/>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4"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mn-lt"/>
                </a:rPr>
                <a:t>BRDF lobe</a:t>
              </a:r>
            </a:p>
            <a:p>
              <a:r>
                <a:rPr lang="en-US" dirty="0">
                  <a:effectLst>
                    <a:outerShdw blurRad="38100" dist="38100" dir="2700000" algn="tl">
                      <a:srgbClr val="000000">
                        <a:alpha val="43137"/>
                      </a:srgbClr>
                    </a:outerShdw>
                  </a:effectLst>
                  <a:latin typeface="+mn-lt"/>
                </a:rPr>
                <a:t>sampling</a:t>
              </a:r>
              <a:endParaRPr lang="cs-CZ" dirty="0">
                <a:effectLst>
                  <a:outerShdw blurRad="38100" dist="38100" dir="2700000" algn="tl">
                    <a:srgbClr val="000000">
                      <a:alpha val="43137"/>
                    </a:srgbClr>
                  </a:outerShdw>
                </a:effectLst>
                <a:latin typeface="+mn-lt"/>
              </a:endParaRPr>
            </a:p>
          </p:txBody>
        </p:sp>
      </p:grpSp>
      <p:sp>
        <p:nvSpPr>
          <p:cNvPr id="2" name="Nadpis 1"/>
          <p:cNvSpPr>
            <a:spLocks noGrp="1"/>
          </p:cNvSpPr>
          <p:nvPr>
            <p:ph type="title"/>
          </p:nvPr>
        </p:nvSpPr>
        <p:spPr/>
        <p:txBody>
          <a:bodyPr/>
          <a:lstStyle/>
          <a:p>
            <a:r>
              <a:rPr lang="en-US" dirty="0"/>
              <a:t>Vertex sampling</a:t>
            </a:r>
          </a:p>
        </p:txBody>
      </p:sp>
      <p:sp>
        <p:nvSpPr>
          <p:cNvPr id="3" name="Zástupný symbol pro obsah 2"/>
          <p:cNvSpPr>
            <a:spLocks noGrp="1"/>
          </p:cNvSpPr>
          <p:nvPr>
            <p:ph idx="1"/>
          </p:nvPr>
        </p:nvSpPr>
        <p:spPr>
          <a:xfrm>
            <a:off x="457200" y="1600201"/>
            <a:ext cx="8229600" cy="2908920"/>
          </a:xfrm>
        </p:spPr>
        <p:txBody>
          <a:bodyPr/>
          <a:lstStyle/>
          <a:p>
            <a:pPr>
              <a:buNone/>
            </a:pPr>
            <a:r>
              <a:rPr lang="en-US" b="1" dirty="0"/>
              <a:t> </a:t>
            </a:r>
            <a:endParaRPr lang="en-US" dirty="0"/>
          </a:p>
          <a:p>
            <a:pPr>
              <a:buNone/>
            </a:pPr>
            <a:endParaRPr lang="en-US" dirty="0"/>
          </a:p>
          <a:p>
            <a:pPr marL="457200"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457200" indent="-457200"/>
            <a:r>
              <a:rPr lang="en-US" dirty="0"/>
              <a:t>Sample direction from an existing vertex</a:t>
            </a:r>
          </a:p>
          <a:p>
            <a:pPr marL="457200" indent="-457200">
              <a:buFont typeface="+mj-lt"/>
              <a:buAutoNum type="arabicPeriod"/>
            </a:pPr>
            <a:endParaRPr lang="en-US" dirty="0"/>
          </a:p>
        </p:txBody>
      </p:sp>
      <p:sp>
        <p:nvSpPr>
          <p:cNvPr id="24" name="Zástupný symbol pro zápatí 23"/>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4782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33  E" pathEditMode="relative" ptsTypes="">
                                      <p:cBhvr>
                                        <p:cTn id="6" dur="500" fill="hold"/>
                                        <p:tgtEl>
                                          <p:spTgt spid="45"/>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33  E" pathEditMode="relative" ptsTypes="">
                                      <p:cBhvr>
                                        <p:cTn id="8" dur="500" fill="hold"/>
                                        <p:tgtEl>
                                          <p:spTgt spid="3">
                                            <p:txEl>
                                              <p:pRg st="0" end="0"/>
                                            </p:txEl>
                                          </p:spTgt>
                                        </p:tgtEl>
                                        <p:attrNameLst>
                                          <p:attrName>ppt_x</p:attrName>
                                          <p:attrName>ppt_y</p:attrName>
                                        </p:attrNameLst>
                                      </p:cBhvr>
                                    </p:animMotion>
                                  </p:childTnLst>
                                </p:cTn>
                              </p:par>
                              <p:par>
                                <p:cTn id="9" presetID="64" presetClass="path" presetSubtype="0" accel="50000" decel="50000" fill="hold" grpId="0" nodeType="withEffect">
                                  <p:stCondLst>
                                    <p:cond delay="0"/>
                                  </p:stCondLst>
                                  <p:childTnLst>
                                    <p:animMotion origin="layout" path="M 0 0  L 0 -0.33333  E" pathEditMode="relative" ptsTypes="">
                                      <p:cBhvr>
                                        <p:cTn id="10" dur="500" fill="hold"/>
                                        <p:tgtEl>
                                          <p:spTgt spid="3">
                                            <p:txEl>
                                              <p:pRg st="5" end="5"/>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8288"/>
            <a:ext cx="8229600" cy="1139825"/>
          </a:xfrm>
        </p:spPr>
        <p:txBody>
          <a:bodyPr/>
          <a:lstStyle/>
          <a:p>
            <a:r>
              <a:rPr lang="en-US" dirty="0"/>
              <a:t>Measure conversion</a:t>
            </a:r>
          </a:p>
        </p:txBody>
      </p:sp>
      <p:grpSp>
        <p:nvGrpSpPr>
          <p:cNvPr id="5" name="Skupina 44"/>
          <p:cNvGrpSpPr/>
          <p:nvPr/>
        </p:nvGrpSpPr>
        <p:grpSpPr>
          <a:xfrm>
            <a:off x="72194" y="108947"/>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mn-lt"/>
                </a:rPr>
                <a:t>BRDF lobe</a:t>
              </a:r>
            </a:p>
            <a:p>
              <a:r>
                <a:rPr lang="en-US" dirty="0">
                  <a:effectLst>
                    <a:outerShdw blurRad="38100" dist="38100" dir="2700000" algn="tl">
                      <a:srgbClr val="000000">
                        <a:alpha val="43137"/>
                      </a:srgbClr>
                    </a:outerShdw>
                  </a:effectLst>
                  <a:latin typeface="+mn-lt"/>
                </a:rPr>
                <a:t>sampling</a:t>
              </a:r>
              <a:endParaRPr lang="cs-CZ" dirty="0">
                <a:effectLst>
                  <a:outerShdw blurRad="38100" dist="38100" dir="2700000" algn="tl">
                    <a:srgbClr val="000000">
                      <a:alpha val="43137"/>
                    </a:srgbClr>
                  </a:outerShdw>
                </a:effectLst>
                <a:latin typeface="+mn-lt"/>
              </a:endParaRPr>
            </a:p>
          </p:txBody>
        </p:sp>
      </p:grpSp>
      <p:sp>
        <p:nvSpPr>
          <p:cNvPr id="3" name="Zástupný symbol pro obsah 2"/>
          <p:cNvSpPr>
            <a:spLocks noGrp="1"/>
          </p:cNvSpPr>
          <p:nvPr>
            <p:ph idx="1"/>
          </p:nvPr>
        </p:nvSpPr>
        <p:spPr>
          <a:xfrm>
            <a:off x="457200" y="-684981"/>
            <a:ext cx="8229600" cy="2908920"/>
          </a:xfrm>
        </p:spPr>
        <p:txBody>
          <a:bodyPr/>
          <a:lstStyle/>
          <a:p>
            <a:pPr>
              <a:buNone/>
            </a:pPr>
            <a:r>
              <a:rPr lang="en-US" b="1" dirty="0"/>
              <a:t> </a:t>
            </a:r>
            <a:endParaRPr lang="en-US" dirty="0"/>
          </a:p>
          <a:p>
            <a:pPr>
              <a:buNone/>
            </a:pPr>
            <a:endParaRPr lang="en-US" dirty="0"/>
          </a:p>
          <a:p>
            <a:pPr marL="457200"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457200" indent="-457200"/>
            <a:r>
              <a:rPr lang="en-US" dirty="0"/>
              <a:t>Sample direction from an existing vertex</a:t>
            </a:r>
          </a:p>
          <a:p>
            <a:pPr marL="457200" indent="-457200">
              <a:buFont typeface="+mj-lt"/>
              <a:buAutoNum type="arabicPeriod"/>
            </a:pPr>
            <a:endParaRPr lang="en-US" dirty="0"/>
          </a:p>
        </p:txBody>
      </p:sp>
      <p:grpSp>
        <p:nvGrpSpPr>
          <p:cNvPr id="54" name="Skupina 53"/>
          <p:cNvGrpSpPr/>
          <p:nvPr/>
        </p:nvGrpSpPr>
        <p:grpSpPr>
          <a:xfrm>
            <a:off x="4860032" y="2579331"/>
            <a:ext cx="3312366" cy="3657981"/>
            <a:chOff x="2771800" y="2397748"/>
            <a:chExt cx="3672406" cy="4055588"/>
          </a:xfrm>
        </p:grpSpPr>
        <p:grpSp>
          <p:nvGrpSpPr>
            <p:cNvPr id="46" name="Skupina 45"/>
            <p:cNvGrpSpPr/>
            <p:nvPr/>
          </p:nvGrpSpPr>
          <p:grpSpPr>
            <a:xfrm>
              <a:off x="2771800" y="2397748"/>
              <a:ext cx="3672406" cy="4055588"/>
              <a:chOff x="3779912" y="2708920"/>
              <a:chExt cx="1695317" cy="1872208"/>
            </a:xfrm>
          </p:grpSpPr>
          <p:grpSp>
            <p:nvGrpSpPr>
              <p:cNvPr id="28" name="Skupina 44"/>
              <p:cNvGrpSpPr/>
              <p:nvPr/>
            </p:nvGrpSpPr>
            <p:grpSpPr>
              <a:xfrm>
                <a:off x="3779912" y="2708920"/>
                <a:ext cx="1695317" cy="1872208"/>
                <a:chOff x="6693106" y="2636912"/>
                <a:chExt cx="1695317" cy="1872208"/>
              </a:xfrm>
            </p:grpSpPr>
            <p:grpSp>
              <p:nvGrpSpPr>
                <p:cNvPr id="29" name="Skupina 13"/>
                <p:cNvGrpSpPr/>
                <p:nvPr/>
              </p:nvGrpSpPr>
              <p:grpSpPr>
                <a:xfrm>
                  <a:off x="6693106" y="2636912"/>
                  <a:ext cx="1695317" cy="1872208"/>
                  <a:chOff x="2285833" y="1743075"/>
                  <a:chExt cx="4364276"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2296632" y="5238254"/>
                    <a:ext cx="4353477"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ipsa 29"/>
                <p:cNvSpPr/>
                <p:nvPr/>
              </p:nvSpPr>
              <p:spPr>
                <a:xfrm>
                  <a:off x="7460495" y="4185096"/>
                  <a:ext cx="100811" cy="3200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1" name="Elipsa 40"/>
              <p:cNvSpPr/>
              <p:nvPr/>
            </p:nvSpPr>
            <p:spPr>
              <a:xfrm rot="16200000">
                <a:off x="5236717" y="3638211"/>
                <a:ext cx="100811" cy="32003"/>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2" name="Straight Arrow Connector 13"/>
              <p:cNvCxnSpPr/>
              <p:nvPr/>
            </p:nvCxnSpPr>
            <p:spPr>
              <a:xfrm flipH="1">
                <a:off x="4598651" y="3646034"/>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cxnSp>
          <p:nvCxnSpPr>
            <p:cNvPr id="52" name="Straight Arrow Connector 13"/>
            <p:cNvCxnSpPr/>
            <p:nvPr/>
          </p:nvCxnSpPr>
          <p:spPr>
            <a:xfrm>
              <a:off x="5326519" y="4437112"/>
              <a:ext cx="70675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76802" name="Object 2"/>
          <p:cNvGraphicFramePr>
            <a:graphicFrameLocks noChangeAspect="1"/>
          </p:cNvGraphicFramePr>
          <p:nvPr/>
        </p:nvGraphicFramePr>
        <p:xfrm>
          <a:off x="508000" y="2709168"/>
          <a:ext cx="3598863" cy="503238"/>
        </p:xfrm>
        <a:graphic>
          <a:graphicData uri="http://schemas.openxmlformats.org/presentationml/2006/ole">
            <mc:AlternateContent xmlns:mc="http://schemas.openxmlformats.org/markup-compatibility/2006">
              <mc:Choice xmlns:v="urn:schemas-microsoft-com:vml" Requires="v">
                <p:oleObj spid="_x0000_s454846" name="Rovnice" r:id="rId4" imgW="1638000" imgH="228600" progId="Equation.3">
                  <p:embed/>
                </p:oleObj>
              </mc:Choice>
              <mc:Fallback>
                <p:oleObj name="Rovnice" r:id="rId4" imgW="1638000" imgH="228600" progId="Equation.3">
                  <p:embed/>
                  <p:pic>
                    <p:nvPicPr>
                      <p:cNvPr id="0" name="Picture 206"/>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08000" y="2709168"/>
                        <a:ext cx="3598863"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3" name="Object 3"/>
          <p:cNvGraphicFramePr>
            <a:graphicFrameLocks noChangeAspect="1"/>
          </p:cNvGraphicFramePr>
          <p:nvPr/>
        </p:nvGraphicFramePr>
        <p:xfrm>
          <a:off x="6553448" y="5546725"/>
          <a:ext cx="280988" cy="307975"/>
        </p:xfrm>
        <a:graphic>
          <a:graphicData uri="http://schemas.openxmlformats.org/presentationml/2006/ole">
            <mc:AlternateContent xmlns:mc="http://schemas.openxmlformats.org/markup-compatibility/2006">
              <mc:Choice xmlns:v="urn:schemas-microsoft-com:vml" Requires="v">
                <p:oleObj spid="_x0000_s454847" name="Equation" r:id="rId6" imgW="126720" imgH="139680" progId="Equation.3">
                  <p:embed/>
                </p:oleObj>
              </mc:Choice>
              <mc:Fallback>
                <p:oleObj name="Equation" r:id="rId6" imgW="126720" imgH="139680" progId="Equation.3">
                  <p:embed/>
                  <p:pic>
                    <p:nvPicPr>
                      <p:cNvPr id="0" name="Picture 207"/>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553448" y="5546725"/>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4" name="Object 4"/>
          <p:cNvGraphicFramePr>
            <a:graphicFrameLocks noChangeAspect="1"/>
          </p:cNvGraphicFramePr>
          <p:nvPr/>
        </p:nvGraphicFramePr>
        <p:xfrm>
          <a:off x="7791961" y="4396713"/>
          <a:ext cx="309562" cy="363537"/>
        </p:xfrm>
        <a:graphic>
          <a:graphicData uri="http://schemas.openxmlformats.org/presentationml/2006/ole">
            <mc:AlternateContent xmlns:mc="http://schemas.openxmlformats.org/markup-compatibility/2006">
              <mc:Choice xmlns:v="urn:schemas-microsoft-com:vml" Requires="v">
                <p:oleObj spid="_x0000_s454848" name="Equation" r:id="rId8" imgW="139680" imgH="164880" progId="Equation.3">
                  <p:embed/>
                </p:oleObj>
              </mc:Choice>
              <mc:Fallback>
                <p:oleObj name="Equation" r:id="rId8" imgW="139680" imgH="164880" progId="Equation.3">
                  <p:embed/>
                  <p:pic>
                    <p:nvPicPr>
                      <p:cNvPr id="0" name="Picture 208"/>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791961" y="4396713"/>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380312" y="3972264"/>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5" name="Object 5"/>
          <p:cNvGraphicFramePr>
            <a:graphicFrameLocks noChangeAspect="1"/>
          </p:cNvGraphicFramePr>
          <p:nvPr/>
        </p:nvGraphicFramePr>
        <p:xfrm>
          <a:off x="7104943" y="4389563"/>
          <a:ext cx="355600" cy="481012"/>
        </p:xfrm>
        <a:graphic>
          <a:graphicData uri="http://schemas.openxmlformats.org/presentationml/2006/ole">
            <mc:AlternateContent xmlns:mc="http://schemas.openxmlformats.org/markup-compatibility/2006">
              <mc:Choice xmlns:v="urn:schemas-microsoft-com:vml" Requires="v">
                <p:oleObj spid="_x0000_s454849" name="Equation" r:id="rId10" imgW="177480" imgH="241200" progId="Equation.3">
                  <p:embed/>
                </p:oleObj>
              </mc:Choice>
              <mc:Fallback>
                <p:oleObj name="Equation" r:id="rId10" imgW="177480" imgH="241200" progId="Equation.3">
                  <p:embed/>
                  <p:pic>
                    <p:nvPicPr>
                      <p:cNvPr id="0" name="Picture 209"/>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7104943" y="4389563"/>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3"/>
          <p:cNvCxnSpPr/>
          <p:nvPr/>
        </p:nvCxnSpPr>
        <p:spPr>
          <a:xfrm flipH="1">
            <a:off x="6461703" y="5063231"/>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0" name="Oblouk 59"/>
          <p:cNvSpPr/>
          <p:nvPr/>
        </p:nvSpPr>
        <p:spPr>
          <a:xfrm rot="7890895">
            <a:off x="5727948" y="5352440"/>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6" name="Object 6"/>
          <p:cNvGraphicFramePr>
            <a:graphicFrameLocks noChangeAspect="1"/>
          </p:cNvGraphicFramePr>
          <p:nvPr/>
        </p:nvGraphicFramePr>
        <p:xfrm>
          <a:off x="6500848" y="4918116"/>
          <a:ext cx="330200" cy="455612"/>
        </p:xfrm>
        <a:graphic>
          <a:graphicData uri="http://schemas.openxmlformats.org/presentationml/2006/ole">
            <mc:AlternateContent xmlns:mc="http://schemas.openxmlformats.org/markup-compatibility/2006">
              <mc:Choice xmlns:v="urn:schemas-microsoft-com:vml" Requires="v">
                <p:oleObj spid="_x0000_s454850" name="Equation" r:id="rId12" imgW="164880" imgH="228600" progId="Equation.3">
                  <p:embed/>
                </p:oleObj>
              </mc:Choice>
              <mc:Fallback>
                <p:oleObj name="Equation" r:id="rId12" imgW="164880" imgH="228600" progId="Equation.3">
                  <p:embed/>
                  <p:pic>
                    <p:nvPicPr>
                      <p:cNvPr id="0" name="Picture 210"/>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6500848" y="4918116"/>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8" name="Zástupný symbol pro zápatí 47"/>
          <p:cNvSpPr>
            <a:spLocks noGrp="1"/>
          </p:cNvSpPr>
          <p:nvPr>
            <p:ph type="ftr" sz="quarter" idx="11"/>
          </p:nvPr>
        </p:nvSpPr>
        <p:spPr/>
        <p:txBody>
          <a:bodyPr/>
          <a:lstStyle/>
          <a:p>
            <a:pPr>
              <a:defRPr/>
            </a:pPr>
            <a:r>
              <a:rPr lang="en-US" altLang="en-US"/>
              <a:t>Advanced 3D Graphics (NPGR010) - J. Vorba 2020</a:t>
            </a:r>
            <a:endParaRPr lang="en-US" altLang="en-US" dirty="0"/>
          </a:p>
        </p:txBody>
      </p:sp>
      <p:graphicFrame>
        <p:nvGraphicFramePr>
          <p:cNvPr id="49" name="Object 2"/>
          <p:cNvGraphicFramePr>
            <a:graphicFrameLocks noChangeAspect="1"/>
          </p:cNvGraphicFramePr>
          <p:nvPr/>
        </p:nvGraphicFramePr>
        <p:xfrm>
          <a:off x="319088" y="4403204"/>
          <a:ext cx="4133850" cy="1954213"/>
        </p:xfrm>
        <a:graphic>
          <a:graphicData uri="http://schemas.openxmlformats.org/presentationml/2006/ole">
            <mc:AlternateContent xmlns:mc="http://schemas.openxmlformats.org/markup-compatibility/2006">
              <mc:Choice xmlns:v="urn:schemas-microsoft-com:vml" Requires="v">
                <p:oleObj spid="_x0000_s454851" name="Rovnice" r:id="rId14" imgW="1879600" imgH="889000" progId="Equation.3">
                  <p:embed/>
                </p:oleObj>
              </mc:Choice>
              <mc:Fallback>
                <p:oleObj name="Rovnice" r:id="rId14" imgW="1879600" imgH="889000" progId="Equation.3">
                  <p:embed/>
                  <p:pic>
                    <p:nvPicPr>
                      <p:cNvPr id="0" name="Picture 211"/>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319088" y="4403204"/>
                        <a:ext cx="4133850" cy="19542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1" name="Obdélník 50"/>
          <p:cNvSpPr/>
          <p:nvPr/>
        </p:nvSpPr>
        <p:spPr>
          <a:xfrm>
            <a:off x="467544" y="2636912"/>
            <a:ext cx="3672408" cy="72008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Přímá spojovací čára 52"/>
          <p:cNvCxnSpPr/>
          <p:nvPr/>
        </p:nvCxnSpPr>
        <p:spPr>
          <a:xfrm>
            <a:off x="531021" y="3195591"/>
            <a:ext cx="686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a:off x="1547664" y="3195591"/>
            <a:ext cx="12961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ovéPole 60"/>
          <p:cNvSpPr txBox="1"/>
          <p:nvPr/>
        </p:nvSpPr>
        <p:spPr>
          <a:xfrm rot="18481350">
            <a:off x="49629" y="3419322"/>
            <a:ext cx="1213794" cy="369332"/>
          </a:xfrm>
          <a:prstGeom prst="rect">
            <a:avLst/>
          </a:prstGeom>
          <a:noFill/>
        </p:spPr>
        <p:txBody>
          <a:bodyPr wrap="none" rtlCol="0">
            <a:spAutoFit/>
          </a:bodyPr>
          <a:lstStyle/>
          <a:p>
            <a:r>
              <a:rPr lang="en-US" dirty="0" err="1">
                <a:solidFill>
                  <a:schemeClr val="accent1"/>
                </a:solidFill>
                <a:latin typeface="+mn-lt"/>
              </a:rPr>
              <a:t>w.r.t</a:t>
            </a:r>
            <a:r>
              <a:rPr lang="en-US" dirty="0">
                <a:solidFill>
                  <a:schemeClr val="accent1"/>
                </a:solidFill>
                <a:latin typeface="+mn-lt"/>
              </a:rPr>
              <a:t>. area</a:t>
            </a:r>
            <a:endParaRPr lang="cs-CZ" dirty="0">
              <a:solidFill>
                <a:schemeClr val="accent1"/>
              </a:solidFill>
              <a:latin typeface="+mn-lt"/>
            </a:endParaRPr>
          </a:p>
        </p:txBody>
      </p:sp>
      <p:sp>
        <p:nvSpPr>
          <p:cNvPr id="62" name="TextovéPole 61"/>
          <p:cNvSpPr txBox="1"/>
          <p:nvPr/>
        </p:nvSpPr>
        <p:spPr>
          <a:xfrm rot="18481350">
            <a:off x="1411381" y="3376829"/>
            <a:ext cx="1279517" cy="646331"/>
          </a:xfrm>
          <a:prstGeom prst="rect">
            <a:avLst/>
          </a:prstGeom>
          <a:noFill/>
        </p:spPr>
        <p:txBody>
          <a:bodyPr wrap="none" rtlCol="0">
            <a:spAutoFit/>
          </a:bodyPr>
          <a:lstStyle/>
          <a:p>
            <a:r>
              <a:rPr lang="en-US" dirty="0" err="1">
                <a:solidFill>
                  <a:schemeClr val="accent2"/>
                </a:solidFill>
                <a:latin typeface="+mn-lt"/>
              </a:rPr>
              <a:t>w.r.t</a:t>
            </a:r>
            <a:r>
              <a:rPr lang="en-US" dirty="0">
                <a:solidFill>
                  <a:schemeClr val="accent2"/>
                </a:solidFill>
                <a:latin typeface="+mn-lt"/>
              </a:rPr>
              <a:t>. </a:t>
            </a:r>
            <a:r>
              <a:rPr lang="en-US" dirty="0" err="1">
                <a:solidFill>
                  <a:schemeClr val="accent2"/>
                </a:solidFill>
                <a:latin typeface="+mn-lt"/>
              </a:rPr>
              <a:t>proj</a:t>
            </a:r>
            <a:r>
              <a:rPr lang="en-US" dirty="0">
                <a:solidFill>
                  <a:schemeClr val="accent2"/>
                </a:solidFill>
                <a:latin typeface="+mn-lt"/>
              </a:rPr>
              <a:t>.</a:t>
            </a:r>
            <a:br>
              <a:rPr lang="en-US" dirty="0">
                <a:solidFill>
                  <a:schemeClr val="accent2"/>
                </a:solidFill>
                <a:latin typeface="+mn-lt"/>
              </a:rPr>
            </a:br>
            <a:r>
              <a:rPr lang="en-US" dirty="0">
                <a:solidFill>
                  <a:schemeClr val="accent2"/>
                </a:solidFill>
                <a:latin typeface="+mn-lt"/>
              </a:rPr>
              <a:t>solid angle</a:t>
            </a:r>
            <a:endParaRPr lang="cs-CZ" dirty="0">
              <a:solidFill>
                <a:schemeClr val="accent2"/>
              </a:solidFill>
              <a:latin typeface="+mn-lt"/>
            </a:endParaRPr>
          </a:p>
        </p:txBody>
      </p:sp>
      <p:cxnSp>
        <p:nvCxnSpPr>
          <p:cNvPr id="59" name="Přímá spojovací čára 58"/>
          <p:cNvCxnSpPr/>
          <p:nvPr/>
        </p:nvCxnSpPr>
        <p:spPr>
          <a:xfrm>
            <a:off x="2786449" y="5458452"/>
            <a:ext cx="1488989" cy="34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a:off x="2811162" y="5949280"/>
            <a:ext cx="1472806" cy="352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a:off x="1619672" y="5476563"/>
            <a:ext cx="1272965" cy="322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Přímá spojovací čára 68"/>
          <p:cNvCxnSpPr/>
          <p:nvPr/>
        </p:nvCxnSpPr>
        <p:spPr>
          <a:xfrm>
            <a:off x="1619672" y="5949280"/>
            <a:ext cx="1272965" cy="3220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5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Summary</a:t>
            </a:r>
            <a:endParaRPr lang="cs-CZ" dirty="0"/>
          </a:p>
        </p:txBody>
      </p:sp>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611560" y="1052736"/>
            <a:ext cx="2239716" cy="461665"/>
          </a:xfrm>
          <a:prstGeom prst="rect">
            <a:avLst/>
          </a:prstGeom>
          <a:noFill/>
        </p:spPr>
        <p:txBody>
          <a:bodyPr wrap="none" rtlCol="0">
            <a:spAutoFit/>
          </a:bodyPr>
          <a:lstStyle/>
          <a:p>
            <a:r>
              <a:rPr lang="en-US" sz="2400" b="1" dirty="0">
                <a:solidFill>
                  <a:schemeClr val="tx2"/>
                </a:solidFill>
                <a:latin typeface="+mn-lt"/>
              </a:rPr>
              <a:t>Path integral</a:t>
            </a:r>
            <a:endParaRPr lang="cs-CZ" sz="2400" b="1" dirty="0">
              <a:solidFill>
                <a:schemeClr val="tx2"/>
              </a:solidFill>
              <a:latin typeface="+mn-lt"/>
            </a:endParaRPr>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53404" name="Rovnice" r:id="rId4" imgW="1206500" imgH="292100" progId="Equation.3">
                  <p:embed/>
                </p:oleObj>
              </mc:Choice>
              <mc:Fallback>
                <p:oleObj name="Rovnice" r:id="rId4" imgW="1206500" imgH="292100" progId="Equation.3">
                  <p:embed/>
                  <p:pic>
                    <p:nvPicPr>
                      <p:cNvPr id="0" name="Picture 308"/>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738782"/>
            <a:ext cx="1277914" cy="369332"/>
          </a:xfrm>
          <a:prstGeom prst="rect">
            <a:avLst/>
          </a:prstGeom>
          <a:noFill/>
        </p:spPr>
        <p:txBody>
          <a:bodyPr wrap="none" rtlCol="0">
            <a:spAutoFit/>
          </a:bodyPr>
          <a:lstStyle/>
          <a:p>
            <a:r>
              <a:rPr lang="en-US" dirty="0">
                <a:solidFill>
                  <a:schemeClr val="accent1"/>
                </a:solidFill>
                <a:latin typeface="+mn-lt"/>
              </a:rPr>
              <a:t>pixel value</a:t>
            </a:r>
            <a:endParaRPr lang="cs-CZ" dirty="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688571"/>
            <a:ext cx="1051891" cy="369332"/>
          </a:xfrm>
          <a:prstGeom prst="rect">
            <a:avLst/>
          </a:prstGeom>
          <a:noFill/>
        </p:spPr>
        <p:txBody>
          <a:bodyPr wrap="none" rtlCol="0">
            <a:spAutoFit/>
          </a:bodyPr>
          <a:lstStyle/>
          <a:p>
            <a:r>
              <a:rPr lang="en-US" dirty="0">
                <a:solidFill>
                  <a:schemeClr val="accent2"/>
                </a:solidFill>
                <a:latin typeface="+mn-lt"/>
              </a:rPr>
              <a:t>all paths</a:t>
            </a:r>
            <a:endParaRPr lang="cs-CZ" dirty="0">
              <a:solidFill>
                <a:schemeClr val="accent2"/>
              </a:solidFill>
              <a:latin typeface="+mn-lt"/>
            </a:endParaRPr>
          </a:p>
        </p:txBody>
      </p:sp>
      <p:sp>
        <p:nvSpPr>
          <p:cNvPr id="23" name="TextovéPole 22"/>
          <p:cNvSpPr txBox="1"/>
          <p:nvPr/>
        </p:nvSpPr>
        <p:spPr>
          <a:xfrm rot="18481350">
            <a:off x="1584858" y="2746408"/>
            <a:ext cx="1507144" cy="646331"/>
          </a:xfrm>
          <a:prstGeom prst="rect">
            <a:avLst/>
          </a:prstGeom>
          <a:noFill/>
        </p:spPr>
        <p:txBody>
          <a:bodyPr wrap="none" rtlCol="0">
            <a:spAutoFit/>
          </a:bodyPr>
          <a:lstStyle/>
          <a:p>
            <a:pPr algn="r"/>
            <a:r>
              <a:rPr lang="en-US" dirty="0">
                <a:solidFill>
                  <a:schemeClr val="accent1"/>
                </a:solidFill>
                <a:latin typeface="+mn-lt"/>
              </a:rPr>
              <a:t>contribution</a:t>
            </a:r>
            <a:br>
              <a:rPr lang="en-US" dirty="0">
                <a:solidFill>
                  <a:schemeClr val="accent1"/>
                </a:solidFill>
                <a:latin typeface="+mn-lt"/>
              </a:rPr>
            </a:br>
            <a:r>
              <a:rPr lang="en-US" dirty="0">
                <a:solidFill>
                  <a:schemeClr val="accent1"/>
                </a:solidFill>
                <a:latin typeface="+mn-lt"/>
              </a:rPr>
              <a:t>function</a:t>
            </a:r>
            <a:endParaRPr lang="cs-CZ" dirty="0">
              <a:solidFill>
                <a:schemeClr val="accent1"/>
              </a:solidFill>
              <a:latin typeface="+mn-lt"/>
            </a:endParaRPr>
          </a:p>
        </p:txBody>
      </p:sp>
      <p:grpSp>
        <p:nvGrpSpPr>
          <p:cNvPr id="119" name="Skupina 118"/>
          <p:cNvGrpSpPr/>
          <p:nvPr/>
        </p:nvGrpSpPr>
        <p:grpSpPr>
          <a:xfrm>
            <a:off x="5220072" y="1052736"/>
            <a:ext cx="2880320" cy="2657833"/>
            <a:chOff x="5220072" y="1052736"/>
            <a:chExt cx="2880320" cy="2657833"/>
          </a:xfrm>
        </p:grpSpPr>
        <p:grpSp>
          <p:nvGrpSpPr>
            <p:cNvPr id="5" name="Skupina 4"/>
            <p:cNvGrpSpPr/>
            <p:nvPr/>
          </p:nvGrpSpPr>
          <p:grpSpPr>
            <a:xfrm>
              <a:off x="5868144" y="1628800"/>
              <a:ext cx="2232248" cy="1152128"/>
              <a:chOff x="1331640" y="1412776"/>
              <a:chExt cx="2232248" cy="1152128"/>
            </a:xfrm>
          </p:grpSpPr>
          <p:graphicFrame>
            <p:nvGraphicFramePr>
              <p:cNvPr id="6"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53405" name="Rovnice" r:id="rId6" imgW="799920" imgH="444240" progId="Equation.3">
                      <p:embed/>
                    </p:oleObj>
                  </mc:Choice>
                  <mc:Fallback>
                    <p:oleObj name="Rovnice" r:id="rId6" imgW="799920" imgH="444240" progId="Equation.3">
                      <p:embed/>
                      <p:pic>
                        <p:nvPicPr>
                          <p:cNvPr id="0" name="Picture 309"/>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7" name="Obdélník 6"/>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ovéPole 23"/>
            <p:cNvSpPr txBox="1"/>
            <p:nvPr/>
          </p:nvSpPr>
          <p:spPr>
            <a:xfrm>
              <a:off x="5220072" y="1052736"/>
              <a:ext cx="2335896" cy="461665"/>
            </a:xfrm>
            <a:prstGeom prst="rect">
              <a:avLst/>
            </a:prstGeom>
            <a:noFill/>
          </p:spPr>
          <p:txBody>
            <a:bodyPr wrap="none" rtlCol="0">
              <a:spAutoFit/>
            </a:bodyPr>
            <a:lstStyle/>
            <a:p>
              <a:r>
                <a:rPr lang="en-US" sz="2400" b="1" dirty="0">
                  <a:solidFill>
                    <a:schemeClr val="tx2"/>
                  </a:solidFill>
                  <a:latin typeface="+mn-lt"/>
                </a:rPr>
                <a:t>MC estimator</a:t>
              </a:r>
              <a:endParaRPr lang="cs-CZ" sz="2400" b="1" dirty="0">
                <a:solidFill>
                  <a:schemeClr val="tx2"/>
                </a:solidFill>
                <a:latin typeface="+mn-lt"/>
              </a:endParaRPr>
            </a:p>
          </p:txBody>
        </p:sp>
        <p:sp>
          <p:nvSpPr>
            <p:cNvPr id="25" name="TextovéPole 24"/>
            <p:cNvSpPr txBox="1"/>
            <p:nvPr/>
          </p:nvSpPr>
          <p:spPr>
            <a:xfrm rot="18481350">
              <a:off x="6196908" y="2955896"/>
              <a:ext cx="1043876" cy="369332"/>
            </a:xfrm>
            <a:prstGeom prst="rect">
              <a:avLst/>
            </a:prstGeom>
            <a:noFill/>
          </p:spPr>
          <p:txBody>
            <a:bodyPr wrap="none" rtlCol="0">
              <a:spAutoFit/>
            </a:bodyPr>
            <a:lstStyle/>
            <a:p>
              <a:pPr algn="r"/>
              <a:r>
                <a:rPr lang="en-US" dirty="0">
                  <a:solidFill>
                    <a:schemeClr val="accent1"/>
                  </a:solidFill>
                  <a:latin typeface="+mn-lt"/>
                </a:rPr>
                <a:t>path </a:t>
              </a:r>
              <a:r>
                <a:rPr lang="en-US" dirty="0" err="1">
                  <a:solidFill>
                    <a:schemeClr val="accent1"/>
                  </a:solidFill>
                  <a:latin typeface="+mn-lt"/>
                </a:rPr>
                <a:t>pdf</a:t>
              </a:r>
              <a:endParaRPr lang="cs-CZ" dirty="0">
                <a:solidFill>
                  <a:schemeClr val="accent1"/>
                </a:solidFill>
                <a:latin typeface="+mn-lt"/>
              </a:endParaRPr>
            </a:p>
          </p:txBody>
        </p:sp>
        <p:sp>
          <p:nvSpPr>
            <p:cNvPr id="26" name="TextovéPole 25"/>
            <p:cNvSpPr txBox="1"/>
            <p:nvPr/>
          </p:nvSpPr>
          <p:spPr>
            <a:xfrm rot="18481350">
              <a:off x="6887668" y="2863862"/>
              <a:ext cx="1047082" cy="646331"/>
            </a:xfrm>
            <a:prstGeom prst="rect">
              <a:avLst/>
            </a:prstGeom>
            <a:noFill/>
          </p:spPr>
          <p:txBody>
            <a:bodyPr wrap="none" rtlCol="0">
              <a:spAutoFit/>
            </a:bodyPr>
            <a:lstStyle/>
            <a:p>
              <a:pPr algn="r"/>
              <a:r>
                <a:rPr lang="en-US" dirty="0">
                  <a:solidFill>
                    <a:schemeClr val="accent2"/>
                  </a:solidFill>
                  <a:latin typeface="+mn-lt"/>
                </a:rPr>
                <a:t>sampled</a:t>
              </a:r>
            </a:p>
            <a:p>
              <a:pPr algn="r"/>
              <a:r>
                <a:rPr lang="en-US" dirty="0">
                  <a:solidFill>
                    <a:schemeClr val="accent2"/>
                  </a:solidFill>
                  <a:latin typeface="+mn-lt"/>
                </a:rPr>
                <a:t>path</a:t>
              </a:r>
              <a:endParaRPr lang="cs-CZ" dirty="0">
                <a:solidFill>
                  <a:schemeClr val="accent2"/>
                </a:solidFill>
                <a:latin typeface="+mn-lt"/>
              </a:endParaRPr>
            </a:p>
          </p:txBody>
        </p:sp>
        <p:cxnSp>
          <p:nvCxnSpPr>
            <p:cNvPr id="27" name="Přímá spojovací čára 26"/>
            <p:cNvCxnSpPr/>
            <p:nvPr/>
          </p:nvCxnSpPr>
          <p:spPr>
            <a:xfrm>
              <a:off x="6948264" y="2708920"/>
              <a:ext cx="2880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Přímá spojovací čára 30"/>
            <p:cNvCxnSpPr/>
            <p:nvPr/>
          </p:nvCxnSpPr>
          <p:spPr>
            <a:xfrm>
              <a:off x="7331356" y="2708920"/>
              <a:ext cx="2880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77842" name="Object 18"/>
          <p:cNvGraphicFramePr>
            <a:graphicFrameLocks noChangeAspect="1"/>
          </p:cNvGraphicFramePr>
          <p:nvPr/>
        </p:nvGraphicFramePr>
        <p:xfrm>
          <a:off x="3707904" y="2996952"/>
          <a:ext cx="1512887" cy="503237"/>
        </p:xfrm>
        <a:graphic>
          <a:graphicData uri="http://schemas.openxmlformats.org/presentationml/2006/ole">
            <mc:AlternateContent xmlns:mc="http://schemas.openxmlformats.org/markup-compatibility/2006">
              <mc:Choice xmlns:v="urn:schemas-microsoft-com:vml" Requires="v">
                <p:oleObj spid="_x0000_s453406" name="Equation" r:id="rId8" imgW="685800" imgH="228600" progId="Equation.3">
                  <p:embed/>
                </p:oleObj>
              </mc:Choice>
              <mc:Fallback>
                <p:oleObj name="Equation" r:id="rId8" imgW="685800" imgH="228600" progId="Equation.3">
                  <p:embed/>
                  <p:pic>
                    <p:nvPicPr>
                      <p:cNvPr id="0" name="Picture 310"/>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707904" y="2996952"/>
                        <a:ext cx="1512887"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13"/>
          <p:cNvGraphicFramePr>
            <a:graphicFrameLocks noChangeAspect="1"/>
          </p:cNvGraphicFramePr>
          <p:nvPr/>
        </p:nvGraphicFramePr>
        <p:xfrm>
          <a:off x="944563" y="4292600"/>
          <a:ext cx="7319962" cy="560388"/>
        </p:xfrm>
        <a:graphic>
          <a:graphicData uri="http://schemas.openxmlformats.org/presentationml/2006/ole">
            <mc:AlternateContent xmlns:mc="http://schemas.openxmlformats.org/markup-compatibility/2006">
              <mc:Choice xmlns:v="urn:schemas-microsoft-com:vml" Requires="v">
                <p:oleObj spid="_x0000_s453407" name="Equation" r:id="rId10" imgW="3314700" imgH="254000" progId="Equation.3">
                  <p:embed/>
                </p:oleObj>
              </mc:Choice>
              <mc:Fallback>
                <p:oleObj name="Equation" r:id="rId10" imgW="3314700" imgH="254000" progId="Equation.3">
                  <p:embed/>
                  <p:pic>
                    <p:nvPicPr>
                      <p:cNvPr id="0" name="Picture 311"/>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944563" y="4292600"/>
                        <a:ext cx="7319962" cy="56038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1" name="Přímá spojovací čára 70"/>
          <p:cNvCxnSpPr/>
          <p:nvPr/>
        </p:nvCxnSpPr>
        <p:spPr>
          <a:xfrm flipH="1">
            <a:off x="1612670" y="4777047"/>
            <a:ext cx="554181" cy="6428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Přímá spojovací čára 71"/>
          <p:cNvCxnSpPr/>
          <p:nvPr/>
        </p:nvCxnSpPr>
        <p:spPr>
          <a:xfrm>
            <a:off x="7884368" y="4694408"/>
            <a:ext cx="72008" cy="5760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707904" y="4797152"/>
            <a:ext cx="576064"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a:off x="5436096" y="4797152"/>
            <a:ext cx="504056"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9" name="Skupina 128"/>
          <p:cNvGrpSpPr/>
          <p:nvPr/>
        </p:nvGrpSpPr>
        <p:grpSpPr>
          <a:xfrm>
            <a:off x="6028040" y="4725144"/>
            <a:ext cx="1904036" cy="1034292"/>
            <a:chOff x="6028040" y="4725144"/>
            <a:chExt cx="1904036" cy="1034292"/>
          </a:xfrm>
        </p:grpSpPr>
        <p:cxnSp>
          <p:nvCxnSpPr>
            <p:cNvPr id="78" name="Přímá spojovací čára 77"/>
            <p:cNvCxnSpPr/>
            <p:nvPr/>
          </p:nvCxnSpPr>
          <p:spPr>
            <a:xfrm>
              <a:off x="6918690" y="4919958"/>
              <a:ext cx="39616" cy="673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Pravá složená závorka 86"/>
            <p:cNvSpPr/>
            <p:nvPr/>
          </p:nvSpPr>
          <p:spPr>
            <a:xfrm rot="16200000" flipH="1">
              <a:off x="6843675" y="4037645"/>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Pravá složená závorka 89"/>
            <p:cNvSpPr/>
            <p:nvPr/>
          </p:nvSpPr>
          <p:spPr>
            <a:xfrm rot="14941878">
              <a:off x="6919274" y="4746635"/>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kupina 126"/>
          <p:cNvGrpSpPr/>
          <p:nvPr/>
        </p:nvGrpSpPr>
        <p:grpSpPr>
          <a:xfrm>
            <a:off x="1622089" y="4725146"/>
            <a:ext cx="2157825" cy="1117558"/>
            <a:chOff x="1622089" y="4725146"/>
            <a:chExt cx="2157825" cy="1117558"/>
          </a:xfrm>
        </p:grpSpPr>
        <p:cxnSp>
          <p:nvCxnSpPr>
            <p:cNvPr id="105" name="Přímá spojovací čára 104"/>
            <p:cNvCxnSpPr/>
            <p:nvPr/>
          </p:nvCxnSpPr>
          <p:spPr>
            <a:xfrm flipH="1">
              <a:off x="2644910" y="4899635"/>
              <a:ext cx="491452" cy="804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6" name="Pravá složená závorka 105"/>
            <p:cNvSpPr/>
            <p:nvPr/>
          </p:nvSpPr>
          <p:spPr>
            <a:xfrm rot="16200000" flipH="1">
              <a:off x="3064746" y="414714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Pravá složená závorka 106"/>
            <p:cNvSpPr/>
            <p:nvPr/>
          </p:nvSpPr>
          <p:spPr>
            <a:xfrm rot="17153731">
              <a:off x="2556752" y="4786474"/>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2" name="Skupina 121"/>
          <p:cNvGrpSpPr/>
          <p:nvPr/>
        </p:nvGrpSpPr>
        <p:grpSpPr>
          <a:xfrm>
            <a:off x="3059832" y="3543540"/>
            <a:ext cx="2971800" cy="677548"/>
            <a:chOff x="3059832" y="3543540"/>
            <a:chExt cx="2971800" cy="677548"/>
          </a:xfrm>
        </p:grpSpPr>
        <p:graphicFrame>
          <p:nvGraphicFramePr>
            <p:cNvPr id="77843" name="Object 19"/>
            <p:cNvGraphicFramePr>
              <a:graphicFrameLocks noChangeAspect="1"/>
            </p:cNvGraphicFramePr>
            <p:nvPr/>
          </p:nvGraphicFramePr>
          <p:xfrm>
            <a:off x="3059832" y="3621335"/>
            <a:ext cx="2971800" cy="504825"/>
          </p:xfrm>
          <a:graphic>
            <a:graphicData uri="http://schemas.openxmlformats.org/presentationml/2006/ole">
              <mc:AlternateContent xmlns:mc="http://schemas.openxmlformats.org/markup-compatibility/2006">
                <mc:Choice xmlns:v="urn:schemas-microsoft-com:vml" Requires="v">
                  <p:oleObj spid="_x0000_s453408" name="Equation" r:id="rId12" imgW="1346200" imgH="228600" progId="Equation.3">
                    <p:embed/>
                  </p:oleObj>
                </mc:Choice>
                <mc:Fallback>
                  <p:oleObj name="Equation" r:id="rId12" imgW="1346200" imgH="228600" progId="Equation.3">
                    <p:embed/>
                    <p:pic>
                      <p:nvPicPr>
                        <p:cNvPr id="0" name="Picture 312"/>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3059832" y="3621335"/>
                          <a:ext cx="2971800" cy="5048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114" name="Přímá spojovací čára 113"/>
            <p:cNvCxnSpPr/>
            <p:nvPr/>
          </p:nvCxnSpPr>
          <p:spPr>
            <a:xfrm>
              <a:off x="4139952" y="354354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Přímá spojovací čára 116"/>
            <p:cNvCxnSpPr/>
            <p:nvPr/>
          </p:nvCxnSpPr>
          <p:spPr>
            <a:xfrm>
              <a:off x="4139952" y="4221088"/>
              <a:ext cx="8640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Skupina 56"/>
          <p:cNvGrpSpPr/>
          <p:nvPr/>
        </p:nvGrpSpPr>
        <p:grpSpPr>
          <a:xfrm>
            <a:off x="914428" y="4956004"/>
            <a:ext cx="7561776" cy="1728959"/>
            <a:chOff x="914428" y="4956004"/>
            <a:chExt cx="7561776" cy="1728959"/>
          </a:xfrm>
        </p:grpSpPr>
        <p:sp>
          <p:nvSpPr>
            <p:cNvPr id="33"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4" name="Group 15"/>
            <p:cNvGrpSpPr/>
            <p:nvPr/>
          </p:nvGrpSpPr>
          <p:grpSpPr>
            <a:xfrm rot="6483402">
              <a:off x="8121880" y="5014669"/>
              <a:ext cx="410270" cy="298378"/>
              <a:chOff x="3192789" y="1005143"/>
              <a:chExt cx="785815" cy="571503"/>
            </a:xfrm>
          </p:grpSpPr>
          <p:sp>
            <p:nvSpPr>
              <p:cNvPr id="35"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36"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37" name="Straight Arrow Connector 9"/>
            <p:cNvCxnSpPr>
              <a:stCxn id="40" idx="3"/>
              <a:endCxn id="43"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13"/>
            <p:cNvCxnSpPr>
              <a:stCxn id="41" idx="1"/>
              <a:endCxn id="39"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9"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2" name="Straight Arrow Connector 12"/>
            <p:cNvCxnSpPr>
              <a:endCxn id="4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4"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409" name="Rovnice" r:id="rId14" imgW="165028" imgH="228501" progId="Equation.3">
                    <p:embed/>
                  </p:oleObj>
                </mc:Choice>
                <mc:Fallback>
                  <p:oleObj name="Rovnice" r:id="rId14" imgW="165028" imgH="228501" progId="Equation.3">
                    <p:embed/>
                    <p:pic>
                      <p:nvPicPr>
                        <p:cNvPr id="0" name="Picture 313"/>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5"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410" name="Rovnice" r:id="rId16" imgW="152268" imgH="215713" progId="Equation.3">
                    <p:embed/>
                  </p:oleObj>
                </mc:Choice>
                <mc:Fallback>
                  <p:oleObj name="Rovnice" r:id="rId16" imgW="152268" imgH="215713" progId="Equation.3">
                    <p:embed/>
                    <p:pic>
                      <p:nvPicPr>
                        <p:cNvPr id="0" name="Picture 314"/>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411" name="Equation" r:id="rId18" imgW="253890" imgH="228501" progId="Equation.3">
                    <p:embed/>
                  </p:oleObj>
                </mc:Choice>
                <mc:Fallback>
                  <p:oleObj name="Equation" r:id="rId18" imgW="253890" imgH="228501" progId="Equation.3">
                    <p:embed/>
                    <p:pic>
                      <p:nvPicPr>
                        <p:cNvPr id="0" name="Picture 315"/>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412" name="Equation" r:id="rId20" imgW="177646" imgH="228402" progId="Equation.3">
                    <p:embed/>
                  </p:oleObj>
                </mc:Choice>
                <mc:Fallback>
                  <p:oleObj name="Equation" r:id="rId20" imgW="177646" imgH="228402" progId="Equation.3">
                    <p:embed/>
                    <p:pic>
                      <p:nvPicPr>
                        <p:cNvPr id="0" name="Picture 316"/>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45375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42"/>
                                        </p:tgtEl>
                                        <p:attrNameLst>
                                          <p:attrName>style.visibility</p:attrName>
                                        </p:attrNameLst>
                                      </p:cBhvr>
                                      <p:to>
                                        <p:strVal val="visible"/>
                                      </p:to>
                                    </p:set>
                                    <p:animEffect transition="in" filter="fade">
                                      <p:cBhvr>
                                        <p:cTn id="7" dur="500"/>
                                        <p:tgtEl>
                                          <p:spTgt spid="778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10"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500"/>
                                        <p:tgtEl>
                                          <p:spTgt spid="1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2"/>
                                        </p:tgtEl>
                                        <p:attrNameLst>
                                          <p:attrName>style.visibility</p:attrName>
                                        </p:attrNameLst>
                                      </p:cBhvr>
                                      <p:to>
                                        <p:strVal val="visible"/>
                                      </p:to>
                                    </p:set>
                                    <p:animEffect transition="in" filter="fade">
                                      <p:cBhvr>
                                        <p:cTn id="5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Summary</a:t>
            </a:r>
            <a:endParaRPr lang="cs-CZ" dirty="0"/>
          </a:p>
        </p:txBody>
      </p:sp>
      <p:sp>
        <p:nvSpPr>
          <p:cNvPr id="3" name="Zástupný symbol pro obsah 2"/>
          <p:cNvSpPr>
            <a:spLocks noGrp="1"/>
          </p:cNvSpPr>
          <p:nvPr>
            <p:ph idx="1"/>
          </p:nvPr>
        </p:nvSpPr>
        <p:spPr/>
        <p:txBody>
          <a:bodyPr/>
          <a:lstStyle/>
          <a:p>
            <a:r>
              <a:rPr lang="en-US" b="1" dirty="0"/>
              <a:t>Algorithms </a:t>
            </a:r>
          </a:p>
          <a:p>
            <a:pPr lvl="1"/>
            <a:endParaRPr lang="en-US" dirty="0"/>
          </a:p>
          <a:p>
            <a:pPr lvl="1"/>
            <a:r>
              <a:rPr lang="en-US" dirty="0"/>
              <a:t>different path sampling techniques</a:t>
            </a:r>
          </a:p>
          <a:p>
            <a:pPr lvl="1"/>
            <a:endParaRPr lang="en-US" dirty="0"/>
          </a:p>
          <a:p>
            <a:pPr lvl="1"/>
            <a:r>
              <a:rPr lang="en-US"/>
              <a:t>different path PDF</a:t>
            </a:r>
            <a:endParaRPr lang="en-US" dirty="0"/>
          </a:p>
          <a:p>
            <a:pPr lvl="1"/>
            <a:endParaRPr lang="en-US" dirty="0"/>
          </a:p>
        </p:txBody>
      </p:sp>
      <p:grpSp>
        <p:nvGrpSpPr>
          <p:cNvPr id="5" name="Skupina 26"/>
          <p:cNvGrpSpPr/>
          <p:nvPr/>
        </p:nvGrpSpPr>
        <p:grpSpPr>
          <a:xfrm>
            <a:off x="4139952" y="2924944"/>
            <a:ext cx="4310136" cy="3164282"/>
            <a:chOff x="2565071" y="2161455"/>
            <a:chExt cx="5885019" cy="4320479"/>
          </a:xfrm>
        </p:grpSpPr>
        <p:grpSp>
          <p:nvGrpSpPr>
            <p:cNvPr id="6"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1" name="Volný tvar 10"/>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olný tvar 13"/>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olný tvar 14"/>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Volný tvar 7"/>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0" name="Zástupný symbol pro zápatí 19"/>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55462948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Why is the path integral view so useful?</a:t>
            </a:r>
          </a:p>
        </p:txBody>
      </p:sp>
      <p:sp>
        <p:nvSpPr>
          <p:cNvPr id="3" name="Zástupný symbol pro obsah 2"/>
          <p:cNvSpPr>
            <a:spLocks noGrp="1"/>
          </p:cNvSpPr>
          <p:nvPr>
            <p:ph idx="1"/>
          </p:nvPr>
        </p:nvSpPr>
        <p:spPr>
          <a:xfrm>
            <a:off x="457200" y="1600200"/>
            <a:ext cx="8686800" cy="4530725"/>
          </a:xfrm>
        </p:spPr>
        <p:txBody>
          <a:bodyPr/>
          <a:lstStyle/>
          <a:p>
            <a:endParaRPr lang="en-US" dirty="0"/>
          </a:p>
          <a:p>
            <a:r>
              <a:rPr lang="en-US" dirty="0"/>
              <a:t>Identify source of problems</a:t>
            </a:r>
          </a:p>
          <a:p>
            <a:pPr lvl="1"/>
            <a:endParaRPr lang="en-US" b="1" dirty="0"/>
          </a:p>
          <a:p>
            <a:pPr lvl="1"/>
            <a:r>
              <a:rPr lang="en-US" b="1" dirty="0"/>
              <a:t>High contribution paths</a:t>
            </a:r>
            <a:r>
              <a:rPr lang="en-US" dirty="0"/>
              <a:t> sampled with </a:t>
            </a:r>
            <a:r>
              <a:rPr lang="en-US" b="1" dirty="0"/>
              <a:t>low probability</a:t>
            </a:r>
          </a:p>
          <a:p>
            <a:pPr>
              <a:buNone/>
            </a:pPr>
            <a:endParaRPr lang="en-US" dirty="0"/>
          </a:p>
          <a:p>
            <a:r>
              <a:rPr lang="en-US" dirty="0"/>
              <a:t>Develop solutions</a:t>
            </a:r>
          </a:p>
          <a:p>
            <a:endParaRPr lang="en-US" b="1" dirty="0"/>
          </a:p>
          <a:p>
            <a:pPr lvl="1"/>
            <a:r>
              <a:rPr lang="en-US" dirty="0"/>
              <a:t>Advanced, global </a:t>
            </a:r>
            <a:r>
              <a:rPr lang="en-US" b="1" dirty="0"/>
              <a:t>path sampling techniques</a:t>
            </a:r>
          </a:p>
          <a:p>
            <a:pPr lvl="1"/>
            <a:endParaRPr lang="en-US" b="1" dirty="0"/>
          </a:p>
          <a:p>
            <a:pPr lvl="1"/>
            <a:r>
              <a:rPr lang="en-US" b="1" dirty="0"/>
              <a:t>Combined</a:t>
            </a:r>
            <a:r>
              <a:rPr lang="en-US" dirty="0"/>
              <a:t> path sampling techniques (MIS)</a:t>
            </a:r>
          </a:p>
        </p:txBody>
      </p:sp>
      <p:sp>
        <p:nvSpPr>
          <p:cNvPr id="8" name="Zástupný symbol pro zápatí 7"/>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05319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wrap="square" anchor="t">
            <a:normAutofit/>
          </a:bodyPr>
          <a:lstStyle/>
          <a:p>
            <a:r>
              <a:rPr lang="en-US" b="1" dirty="0"/>
              <a:t>Light transport – Global illumination</a:t>
            </a:r>
          </a:p>
        </p:txBody>
      </p:sp>
      <p:sp>
        <p:nvSpPr>
          <p:cNvPr id="13" name="Text Placeholder 12">
            <a:extLst>
              <a:ext uri="{FF2B5EF4-FFF2-40B4-BE49-F238E27FC236}">
                <a16:creationId xmlns:a16="http://schemas.microsoft.com/office/drawing/2014/main" id="{54D5A1A3-4E37-47DC-8FB3-879AE7434301}"/>
              </a:ext>
            </a:extLst>
          </p:cNvPr>
          <p:cNvSpPr>
            <a:spLocks noGrp="1"/>
          </p:cNvSpPr>
          <p:nvPr>
            <p:ph type="body" sz="half" idx="1"/>
          </p:nvPr>
        </p:nvSpPr>
        <p:spPr>
          <a:xfrm>
            <a:off x="457200" y="1600200"/>
            <a:ext cx="4038600" cy="4530725"/>
          </a:xfrm>
        </p:spPr>
        <p:txBody>
          <a:bodyPr wrap="square" anchor="t">
            <a:normAutofit/>
          </a:bodyPr>
          <a:lstStyle/>
          <a:p>
            <a:r>
              <a:rPr lang="en-US" b="1" dirty="0" err="1"/>
              <a:t>Archviz</a:t>
            </a:r>
            <a:endParaRPr lang="en-US" b="1" dirty="0"/>
          </a:p>
          <a:p>
            <a:r>
              <a:rPr lang="en-US" dirty="0"/>
              <a:t>Movies</a:t>
            </a:r>
          </a:p>
          <a:p>
            <a:r>
              <a:rPr lang="en-US" dirty="0"/>
              <a:t>Games</a:t>
            </a:r>
          </a:p>
        </p:txBody>
      </p:sp>
      <p:pic>
        <p:nvPicPr>
          <p:cNvPr id="15" name="Picture 2" descr="http://corona-renderer.com/img/gallery/full/duncan-guesthouse.jpg">
            <a:extLst>
              <a:ext uri="{FF2B5EF4-FFF2-40B4-BE49-F238E27FC236}">
                <a16:creationId xmlns:a16="http://schemas.microsoft.com/office/drawing/2014/main" id="{E60B83CB-CB7A-48CC-8799-A89C4A6291A6}"/>
              </a:ext>
            </a:extLst>
          </p:cNvPr>
          <p:cNvPicPr>
            <a:picLocks noChangeAspect="1" noChangeArrowheads="1"/>
          </p:cNvPicPr>
          <p:nvPr/>
        </p:nvPicPr>
        <p:blipFill rotWithShape="1">
          <a:blip r:embed="rId3" cstate="print"/>
          <a:srcRect l="20976" r="24206" b="2"/>
          <a:stretch/>
        </p:blipFill>
        <p:spPr bwMode="auto">
          <a:xfrm>
            <a:off x="4648200" y="1600200"/>
            <a:ext cx="4038600" cy="4530725"/>
          </a:xfrm>
          <a:prstGeom prst="rect">
            <a:avLst/>
          </a:prstGeom>
          <a:noFill/>
          <a:effectLst>
            <a:outerShdw blurRad="50800" dist="38100" dir="18900000" algn="bl" rotWithShape="0">
              <a:prstClr val="black">
                <a:alpha val="40000"/>
              </a:prstClr>
            </a:outerShdw>
          </a:effectLst>
        </p:spPr>
      </p:pic>
      <p:sp>
        <p:nvSpPr>
          <p:cNvPr id="17" name="TextovéPole 6">
            <a:extLst>
              <a:ext uri="{FF2B5EF4-FFF2-40B4-BE49-F238E27FC236}">
                <a16:creationId xmlns:a16="http://schemas.microsoft.com/office/drawing/2014/main" id="{B70C5BD7-BF1E-400F-B28A-417666D9E1A8}"/>
              </a:ext>
            </a:extLst>
          </p:cNvPr>
          <p:cNvSpPr txBox="1"/>
          <p:nvPr/>
        </p:nvSpPr>
        <p:spPr>
          <a:xfrm>
            <a:off x="7238135" y="6134831"/>
            <a:ext cx="1483098" cy="276999"/>
          </a:xfrm>
          <a:prstGeom prst="rect">
            <a:avLst/>
          </a:prstGeom>
          <a:noFill/>
        </p:spPr>
        <p:txBody>
          <a:bodyPr wrap="none" rtlCol="0">
            <a:spAutoFit/>
          </a:bodyPr>
          <a:lstStyle/>
          <a:p>
            <a:r>
              <a:rPr lang="en-US" sz="1200" dirty="0">
                <a:solidFill>
                  <a:schemeClr val="tx2"/>
                </a:solidFill>
                <a:latin typeface="+mn-lt"/>
              </a:rPr>
              <a:t>© Duncan </a:t>
            </a:r>
            <a:r>
              <a:rPr lang="en-US" sz="1200" dirty="0" err="1">
                <a:solidFill>
                  <a:schemeClr val="tx2"/>
                </a:solidFill>
                <a:latin typeface="+mn-lt"/>
              </a:rPr>
              <a:t>Howdin</a:t>
            </a:r>
            <a:endParaRPr lang="en-US" sz="1200" dirty="0">
              <a:solidFill>
                <a:schemeClr val="tx2"/>
              </a:solidFill>
              <a:latin typeface="+mn-lt"/>
            </a:endParaRPr>
          </a:p>
        </p:txBody>
      </p:sp>
      <p:sp>
        <p:nvSpPr>
          <p:cNvPr id="19" name="Footer Placeholder 1">
            <a:extLst>
              <a:ext uri="{FF2B5EF4-FFF2-40B4-BE49-F238E27FC236}">
                <a16:creationId xmlns:a16="http://schemas.microsoft.com/office/drawing/2014/main" id="{1FC5B440-F1D0-4C2B-A1E0-98AD0D2E0E78}"/>
              </a:ext>
            </a:extLst>
          </p:cNvPr>
          <p:cNvSpPr>
            <a:spLocks noGrp="1"/>
          </p:cNvSpPr>
          <p:nvPr>
            <p:ph type="ftr" sz="quarter" idx="11"/>
          </p:nvPr>
        </p:nvSpPr>
        <p:spPr>
          <a:xfrm>
            <a:off x="2771800" y="6248400"/>
            <a:ext cx="3456384" cy="457200"/>
          </a:xfrm>
        </p:spPr>
        <p:txBody>
          <a:bodyPr/>
          <a:lstStyle/>
          <a:p>
            <a:pPr>
              <a:defRPr/>
            </a:pPr>
            <a:r>
              <a:rPr lang="en-US" altLang="en-US"/>
              <a:t>Advanced 3D Graphics (NPGR010) - J. Vorba 2020</a:t>
            </a:r>
          </a:p>
        </p:txBody>
      </p:sp>
    </p:spTree>
    <p:extLst>
      <p:ext uri="{BB962C8B-B14F-4D97-AF65-F5344CB8AC3E}">
        <p14:creationId xmlns:p14="http://schemas.microsoft.com/office/powerpoint/2010/main" val="424260538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t>Derivation of the path integral from the rendering and measurement equations</a:t>
            </a:r>
            <a:endParaRPr lang="cs-CZ" dirty="0"/>
          </a:p>
        </p:txBody>
      </p:sp>
      <p:sp>
        <p:nvSpPr>
          <p:cNvPr id="7" name="Subtitle 6"/>
          <p:cNvSpPr>
            <a:spLocks noGrp="1"/>
          </p:cNvSpPr>
          <p:nvPr>
            <p:ph type="subTitle" idx="1"/>
          </p:nvPr>
        </p:nvSpPr>
        <p:spPr/>
        <p:txBody>
          <a:bodyPr/>
          <a:lstStyle/>
          <a:p>
            <a:endParaRPr lang="cs-CZ"/>
          </a:p>
        </p:txBody>
      </p:sp>
    </p:spTree>
    <p:extLst>
      <p:ext uri="{BB962C8B-B14F-4D97-AF65-F5344CB8AC3E}">
        <p14:creationId xmlns:p14="http://schemas.microsoft.com/office/powerpoint/2010/main" val="4123879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835150" y="2060575"/>
            <a:ext cx="5572125" cy="2962275"/>
            <a:chOff x="1835150" y="2060575"/>
            <a:chExt cx="5572125" cy="2962275"/>
          </a:xfrm>
        </p:grpSpPr>
        <p:grpSp>
          <p:nvGrpSpPr>
            <p:cNvPr id="16" name="Group 15"/>
            <p:cNvGrpSpPr/>
            <p:nvPr/>
          </p:nvGrpSpPr>
          <p:grpSpPr>
            <a:xfrm>
              <a:off x="1835150" y="2060575"/>
              <a:ext cx="5572125" cy="2962275"/>
              <a:chOff x="1835150" y="2060575"/>
              <a:chExt cx="5572125" cy="2962275"/>
            </a:xfrm>
          </p:grpSpPr>
          <p:pic>
            <p:nvPicPr>
              <p:cNvPr id="7170" name="Picture 2"/>
              <p:cNvPicPr>
                <a:picLocks noChangeAspect="1" noChangeArrowheads="1"/>
              </p:cNvPicPr>
              <p:nvPr/>
            </p:nvPicPr>
            <p:blipFill>
              <a:blip r:embed="rId3" cstate="print"/>
              <a:srcRect/>
              <a:stretch>
                <a:fillRect/>
              </a:stretch>
            </p:blipFill>
            <p:spPr bwMode="auto">
              <a:xfrm>
                <a:off x="1835150" y="2060575"/>
                <a:ext cx="5572125" cy="2962275"/>
              </a:xfrm>
              <a:prstGeom prst="rect">
                <a:avLst/>
              </a:prstGeom>
              <a:noFill/>
              <a:ln w="12700">
                <a:noFill/>
                <a:miter lim="800000"/>
                <a:headEnd/>
                <a:tailEnd/>
              </a:ln>
            </p:spPr>
          </p:pic>
          <p:sp>
            <p:nvSpPr>
              <p:cNvPr id="14" name="Rectangle 13"/>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48866"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7358" name="Rovnice" r:id="rId4" imgW="165028" imgH="228501" progId="Equation.3">
                    <p:embed/>
                  </p:oleObj>
                </mc:Choice>
                <mc:Fallback>
                  <p:oleObj name="Rovnice" r:id="rId4" imgW="165028" imgH="228501" progId="Equation.3">
                    <p:embed/>
                    <p:pic>
                      <p:nvPicPr>
                        <p:cNvPr id="0" name="Picture 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7"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7359" name="Rovnice" r:id="rId6" imgW="190335" imgH="215713" progId="Equation.3">
                    <p:embed/>
                  </p:oleObj>
                </mc:Choice>
                <mc:Fallback>
                  <p:oleObj name="Rovnice" r:id="rId6" imgW="190335" imgH="215713" progId="Equation.3">
                    <p:embed/>
                    <p:pic>
                      <p:nvPicPr>
                        <p:cNvPr id="0" name="Picture 1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7171" name="Content Placeholder 2"/>
          <p:cNvSpPr>
            <a:spLocks noGrp="1"/>
          </p:cNvSpPr>
          <p:nvPr>
            <p:ph idx="1"/>
          </p:nvPr>
        </p:nvSpPr>
        <p:spPr/>
        <p:txBody>
          <a:bodyPr/>
          <a:lstStyle/>
          <a:p>
            <a:r>
              <a:rPr lang="en-US" dirty="0"/>
              <a:t>Let’s eliminate all directions and only talk about path vertices (i.e. points in the scene)</a:t>
            </a:r>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en-US" dirty="0"/>
              <a:t>We introduce</a:t>
            </a:r>
            <a:br>
              <a:rPr lang="en-US" dirty="0"/>
            </a:br>
            <a:r>
              <a:rPr lang="en-US" dirty="0"/>
              <a:t>notation</a:t>
            </a:r>
            <a:r>
              <a:rPr lang="cs-CZ" dirty="0"/>
              <a:t>:</a:t>
            </a:r>
          </a:p>
        </p:txBody>
      </p:sp>
      <p:sp>
        <p:nvSpPr>
          <p:cNvPr id="7172" name="Title 1"/>
          <p:cNvSpPr>
            <a:spLocks noGrp="1"/>
          </p:cNvSpPr>
          <p:nvPr>
            <p:ph type="title"/>
          </p:nvPr>
        </p:nvSpPr>
        <p:spPr>
          <a:xfrm>
            <a:off x="381000" y="266700"/>
            <a:ext cx="8512175" cy="1104900"/>
          </a:xfrm>
        </p:spPr>
        <p:txBody>
          <a:bodyPr/>
          <a:lstStyle/>
          <a:p>
            <a:r>
              <a:rPr lang="en-US" dirty="0"/>
              <a:t>Three-point formulation of light transport</a:t>
            </a:r>
          </a:p>
        </p:txBody>
      </p:sp>
      <p:graphicFrame>
        <p:nvGraphicFramePr>
          <p:cNvPr id="548868" name="Object 4"/>
          <p:cNvGraphicFramePr>
            <a:graphicFrameLocks noChangeAspect="1"/>
          </p:cNvGraphicFramePr>
          <p:nvPr>
            <p:extLst>
              <p:ext uri="{D42A27DB-BD31-4B8C-83A1-F6EECF244321}">
                <p14:modId xmlns:p14="http://schemas.microsoft.com/office/powerpoint/2010/main" val="2475155652"/>
              </p:ext>
            </p:extLst>
          </p:nvPr>
        </p:nvGraphicFramePr>
        <p:xfrm>
          <a:off x="3058249" y="5445224"/>
          <a:ext cx="2871788" cy="465137"/>
        </p:xfrm>
        <a:graphic>
          <a:graphicData uri="http://schemas.openxmlformats.org/presentationml/2006/ole">
            <mc:AlternateContent xmlns:mc="http://schemas.openxmlformats.org/markup-compatibility/2006">
              <mc:Choice xmlns:v="urn:schemas-microsoft-com:vml" Requires="v">
                <p:oleObj spid="_x0000_s407360" name="Rovnice" r:id="rId8" imgW="1244600" imgH="203200" progId="Equation.3">
                  <p:embed/>
                </p:oleObj>
              </mc:Choice>
              <mc:Fallback>
                <p:oleObj name="Rovnice" r:id="rId8" imgW="1244600" imgH="203200"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8249" y="5445224"/>
                        <a:ext cx="2871788" cy="4651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9" name="Object 5"/>
          <p:cNvGraphicFramePr>
            <a:graphicFrameLocks noChangeAspect="1"/>
          </p:cNvGraphicFramePr>
          <p:nvPr>
            <p:extLst>
              <p:ext uri="{D42A27DB-BD31-4B8C-83A1-F6EECF244321}">
                <p14:modId xmlns:p14="http://schemas.microsoft.com/office/powerpoint/2010/main" val="3089825284"/>
              </p:ext>
            </p:extLst>
          </p:nvPr>
        </p:nvGraphicFramePr>
        <p:xfrm>
          <a:off x="2169443" y="5949280"/>
          <a:ext cx="4922837" cy="522288"/>
        </p:xfrm>
        <a:graphic>
          <a:graphicData uri="http://schemas.openxmlformats.org/presentationml/2006/ole">
            <mc:AlternateContent xmlns:mc="http://schemas.openxmlformats.org/markup-compatibility/2006">
              <mc:Choice xmlns:v="urn:schemas-microsoft-com:vml" Requires="v">
                <p:oleObj spid="_x0000_s407361" name="Rovnice" r:id="rId10" imgW="2133600" imgH="228600" progId="Equation.3">
                  <p:embed/>
                </p:oleObj>
              </mc:Choice>
              <mc:Fallback>
                <p:oleObj name="Rovnice" r:id="rId10" imgW="2133600" imgH="228600"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9443" y="5949280"/>
                        <a:ext cx="4922837" cy="5222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204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Rendering equation in the 3-pt formulation</a:t>
            </a:r>
            <a:endParaRPr lang="cs-CZ" dirty="0"/>
          </a:p>
        </p:txBody>
      </p:sp>
      <p:sp>
        <p:nvSpPr>
          <p:cNvPr id="8195" name="Content Placeholder 2"/>
          <p:cNvSpPr>
            <a:spLocks noGrp="1"/>
          </p:cNvSpPr>
          <p:nvPr>
            <p:ph idx="1"/>
          </p:nvPr>
        </p:nvSpPr>
        <p:spPr/>
        <p:txBody>
          <a:bodyPr/>
          <a:lstStyle/>
          <a:p>
            <a:r>
              <a:rPr lang="en-US" dirty="0"/>
              <a:t>Let’s use the above notation</a:t>
            </a:r>
            <a:br>
              <a:rPr lang="en-US" dirty="0"/>
            </a:br>
            <a:r>
              <a:rPr lang="en-US" dirty="0"/>
              <a:t>to rewrite the RE</a:t>
            </a:r>
          </a:p>
        </p:txBody>
      </p:sp>
      <p:graphicFrame>
        <p:nvGraphicFramePr>
          <p:cNvPr id="549890" name="Object 2"/>
          <p:cNvGraphicFramePr>
            <a:graphicFrameLocks noChangeAspect="1"/>
          </p:cNvGraphicFramePr>
          <p:nvPr/>
        </p:nvGraphicFramePr>
        <p:xfrm>
          <a:off x="828675" y="3644900"/>
          <a:ext cx="7677150" cy="1217613"/>
        </p:xfrm>
        <a:graphic>
          <a:graphicData uri="http://schemas.openxmlformats.org/presentationml/2006/ole">
            <mc:AlternateContent xmlns:mc="http://schemas.openxmlformats.org/markup-compatibility/2006">
              <mc:Choice xmlns:v="urn:schemas-microsoft-com:vml" Requires="v">
                <p:oleObj spid="_x0000_s408382" name="Rovnice" r:id="rId3" imgW="3327400" imgH="533400" progId="Equation.3">
                  <p:embed/>
                </p:oleObj>
              </mc:Choice>
              <mc:Fallback>
                <p:oleObj name="Rovnice" r:id="rId3" imgW="3327400" imgH="533400" progId="Equation.3">
                  <p:embed/>
                  <p:pic>
                    <p:nvPicPr>
                      <p:cNvPr id="0" name="Picture 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3644900"/>
                        <a:ext cx="7677150" cy="12176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9891" name="Object 3"/>
          <p:cNvGraphicFramePr>
            <a:graphicFrameLocks noChangeAspect="1"/>
          </p:cNvGraphicFramePr>
          <p:nvPr/>
        </p:nvGraphicFramePr>
        <p:xfrm>
          <a:off x="1943100" y="5301208"/>
          <a:ext cx="5448300" cy="1131888"/>
        </p:xfrm>
        <a:graphic>
          <a:graphicData uri="http://schemas.openxmlformats.org/presentationml/2006/ole">
            <mc:AlternateContent xmlns:mc="http://schemas.openxmlformats.org/markup-compatibility/2006">
              <mc:Choice xmlns:v="urn:schemas-microsoft-com:vml" Requires="v">
                <p:oleObj spid="_x0000_s408383" name="Rovnice" r:id="rId5" imgW="2362200" imgH="495300" progId="Equation.3">
                  <p:embed/>
                </p:oleObj>
              </mc:Choice>
              <mc:Fallback>
                <p:oleObj name="Rovnice" r:id="rId5" imgW="2362200" imgH="495300" progId="Equation.3">
                  <p:embed/>
                  <p:pic>
                    <p:nvPicPr>
                      <p:cNvPr id="0" name="Picture 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5301208"/>
                        <a:ext cx="5448300" cy="11318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10" name="Group 9"/>
          <p:cNvGrpSpPr/>
          <p:nvPr/>
        </p:nvGrpSpPr>
        <p:grpSpPr>
          <a:xfrm>
            <a:off x="4886246" y="1772816"/>
            <a:ext cx="3657127" cy="1944216"/>
            <a:chOff x="1835150" y="2060575"/>
            <a:chExt cx="5572125" cy="2962275"/>
          </a:xfrm>
        </p:grpSpPr>
        <p:grpSp>
          <p:nvGrpSpPr>
            <p:cNvPr id="11" name="Group 15"/>
            <p:cNvGrpSpPr/>
            <p:nvPr/>
          </p:nvGrpSpPr>
          <p:grpSpPr>
            <a:xfrm>
              <a:off x="1835150" y="2060575"/>
              <a:ext cx="5572125" cy="2962275"/>
              <a:chOff x="1835150" y="2060575"/>
              <a:chExt cx="5572125" cy="2962275"/>
            </a:xfrm>
          </p:grpSpPr>
          <p:pic>
            <p:nvPicPr>
              <p:cNvPr id="14" name="Picture 2"/>
              <p:cNvPicPr>
                <a:picLocks noChangeAspect="1" noChangeArrowheads="1"/>
              </p:cNvPicPr>
              <p:nvPr/>
            </p:nvPicPr>
            <p:blipFill>
              <a:blip r:embed="rId7" cstate="print"/>
              <a:srcRect/>
              <a:stretch>
                <a:fillRect/>
              </a:stretch>
            </p:blipFill>
            <p:spPr bwMode="auto">
              <a:xfrm>
                <a:off x="1835150" y="2060575"/>
                <a:ext cx="5572125" cy="2962275"/>
              </a:xfrm>
              <a:prstGeom prst="rect">
                <a:avLst/>
              </a:prstGeom>
              <a:noFill/>
              <a:ln w="12700">
                <a:noFill/>
                <a:miter lim="800000"/>
                <a:headEnd/>
                <a:tailEnd/>
              </a:ln>
            </p:spPr>
          </p:pic>
          <p:sp>
            <p:nvSpPr>
              <p:cNvPr id="15" name="Rectangle 14"/>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8384" name="Rovnice" r:id="rId8" imgW="165028" imgH="228501" progId="Equation.3">
                    <p:embed/>
                  </p:oleObj>
                </mc:Choice>
                <mc:Fallback>
                  <p:oleObj name="Rovnice" r:id="rId8" imgW="165028" imgH="228501"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13"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8385" name="Rovnice" r:id="rId10" imgW="190335" imgH="215713" progId="Equation.3">
                    <p:embed/>
                  </p:oleObj>
                </mc:Choice>
                <mc:Fallback>
                  <p:oleObj name="Rovnice" r:id="rId10" imgW="190335" imgH="215713"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41044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500"/>
                                        <p:tgtEl>
                                          <p:spTgt spid="54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Measurement equation in the 3-pt formulation</a:t>
            </a:r>
          </a:p>
        </p:txBody>
      </p:sp>
      <p:sp>
        <p:nvSpPr>
          <p:cNvPr id="9223" name="TextBox 7"/>
          <p:cNvSpPr txBox="1">
            <a:spLocks noChangeArrowheads="1"/>
          </p:cNvSpPr>
          <p:nvPr/>
        </p:nvSpPr>
        <p:spPr bwMode="auto">
          <a:xfrm>
            <a:off x="1475656" y="3861048"/>
            <a:ext cx="7497565" cy="769441"/>
          </a:xfrm>
          <a:prstGeom prst="rect">
            <a:avLst/>
          </a:prstGeom>
          <a:noFill/>
          <a:ln w="9525">
            <a:noFill/>
            <a:miter lim="800000"/>
            <a:headEnd/>
            <a:tailEnd/>
          </a:ln>
        </p:spPr>
        <p:txBody>
          <a:bodyPr wrap="none">
            <a:spAutoFit/>
          </a:bodyPr>
          <a:lstStyle/>
          <a:p>
            <a:r>
              <a:rPr lang="en-US" sz="2400" dirty="0">
                <a:latin typeface="+mj-lt"/>
              </a:rPr>
              <a:t>Visual importance emitted from</a:t>
            </a:r>
            <a:r>
              <a:rPr lang="cs-CZ" sz="2400" dirty="0">
                <a:latin typeface="+mj-lt"/>
              </a:rPr>
              <a:t> </a:t>
            </a:r>
            <a:r>
              <a:rPr lang="cs-CZ" sz="2400" b="1" dirty="0">
                <a:latin typeface="+mj-lt"/>
              </a:rPr>
              <a:t>x</a:t>
            </a:r>
            <a:r>
              <a:rPr lang="en-US" sz="2400" dirty="0">
                <a:latin typeface="+mj-lt"/>
              </a:rPr>
              <a:t>’ to </a:t>
            </a:r>
            <a:r>
              <a:rPr lang="en-US" sz="2400" b="1" dirty="0">
                <a:latin typeface="+mj-lt"/>
              </a:rPr>
              <a:t>x</a:t>
            </a:r>
            <a:endParaRPr lang="cs-CZ" sz="2400" dirty="0">
              <a:latin typeface="+mj-lt"/>
            </a:endParaRPr>
          </a:p>
          <a:p>
            <a:r>
              <a:rPr lang="cs-CZ" sz="2000" dirty="0">
                <a:latin typeface="+mj-lt"/>
              </a:rPr>
              <a:t>(</a:t>
            </a:r>
            <a:r>
              <a:rPr lang="en-US" sz="2000" dirty="0">
                <a:latin typeface="+mj-lt"/>
              </a:rPr>
              <a:t>Notation</a:t>
            </a:r>
            <a:r>
              <a:rPr lang="cs-CZ" sz="2000" dirty="0">
                <a:latin typeface="+mj-lt"/>
              </a:rPr>
              <a:t>: </a:t>
            </a:r>
            <a:r>
              <a:rPr lang="en-US" sz="2000" dirty="0">
                <a:latin typeface="+mj-lt"/>
              </a:rPr>
              <a:t>arrow</a:t>
            </a:r>
            <a:r>
              <a:rPr lang="cs-CZ" sz="2000" dirty="0">
                <a:latin typeface="+mj-lt"/>
              </a:rPr>
              <a:t> = </a:t>
            </a:r>
            <a:r>
              <a:rPr lang="en-US" sz="2000" dirty="0">
                <a:latin typeface="+mj-lt"/>
              </a:rPr>
              <a:t>direction of the flow of light, not importance</a:t>
            </a:r>
            <a:r>
              <a:rPr lang="cs-CZ" sz="2000" dirty="0">
                <a:latin typeface="+mj-lt"/>
              </a:rPr>
              <a:t>)</a:t>
            </a:r>
            <a:endParaRPr lang="en-US" sz="2000" dirty="0">
              <a:latin typeface="+mj-lt"/>
            </a:endParaRPr>
          </a:p>
        </p:txBody>
      </p:sp>
      <p:sp>
        <p:nvSpPr>
          <p:cNvPr id="9224" name="TextBox 7"/>
          <p:cNvSpPr txBox="1">
            <a:spLocks noChangeArrowheads="1"/>
          </p:cNvSpPr>
          <p:nvPr/>
        </p:nvSpPr>
        <p:spPr bwMode="auto">
          <a:xfrm>
            <a:off x="1187450" y="5229200"/>
            <a:ext cx="3496470" cy="830997"/>
          </a:xfrm>
          <a:prstGeom prst="rect">
            <a:avLst/>
          </a:prstGeom>
          <a:noFill/>
          <a:ln w="9525">
            <a:noFill/>
            <a:miter lim="800000"/>
            <a:headEnd/>
            <a:tailEnd/>
          </a:ln>
        </p:spPr>
        <p:txBody>
          <a:bodyPr wrap="none">
            <a:spAutoFit/>
          </a:bodyPr>
          <a:lstStyle/>
          <a:p>
            <a:r>
              <a:rPr lang="cs-CZ" sz="2400" b="1" dirty="0">
                <a:latin typeface="+mj-lt"/>
              </a:rPr>
              <a:t>x</a:t>
            </a:r>
            <a:r>
              <a:rPr lang="en-US" sz="2400" dirty="0">
                <a:latin typeface="+mj-lt"/>
              </a:rPr>
              <a:t>’</a:t>
            </a:r>
            <a:r>
              <a:rPr lang="cs-CZ" sz="2400" dirty="0">
                <a:latin typeface="+mj-lt"/>
              </a:rPr>
              <a:t> ... </a:t>
            </a:r>
            <a:r>
              <a:rPr lang="en-US" sz="2400" dirty="0">
                <a:latin typeface="+mj-lt"/>
              </a:rPr>
              <a:t>on the sensor</a:t>
            </a:r>
          </a:p>
          <a:p>
            <a:r>
              <a:rPr lang="en-US" sz="2400" b="1" dirty="0">
                <a:latin typeface="+mj-lt"/>
              </a:rPr>
              <a:t>x</a:t>
            </a:r>
            <a:r>
              <a:rPr lang="en-US" sz="2400" dirty="0">
                <a:latin typeface="+mj-lt"/>
              </a:rPr>
              <a:t> … on the scene surface</a:t>
            </a:r>
          </a:p>
        </p:txBody>
      </p:sp>
      <p:graphicFrame>
        <p:nvGraphicFramePr>
          <p:cNvPr id="552962" name="Object 2"/>
          <p:cNvGraphicFramePr>
            <a:graphicFrameLocks noChangeAspect="1"/>
          </p:cNvGraphicFramePr>
          <p:nvPr/>
        </p:nvGraphicFramePr>
        <p:xfrm>
          <a:off x="755576" y="2204864"/>
          <a:ext cx="7618413" cy="666750"/>
        </p:xfrm>
        <a:graphic>
          <a:graphicData uri="http://schemas.openxmlformats.org/presentationml/2006/ole">
            <mc:AlternateContent xmlns:mc="http://schemas.openxmlformats.org/markup-compatibility/2006">
              <mc:Choice xmlns:v="urn:schemas-microsoft-com:vml" Requires="v">
                <p:oleObj spid="_x0000_s408785" name="Rovnice" r:id="rId3" imgW="3302000" imgH="292100" progId="Equation.3">
                  <p:embed/>
                </p:oleObj>
              </mc:Choice>
              <mc:Fallback>
                <p:oleObj name="Rovnice" r:id="rId3" imgW="3302000" imgH="292100" progId="Equation.3">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7618413" cy="6667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1" name="Straight Arrow Connector 10"/>
          <p:cNvCxnSpPr/>
          <p:nvPr/>
        </p:nvCxnSpPr>
        <p:spPr>
          <a:xfrm flipV="1">
            <a:off x="2123728" y="2780928"/>
            <a:ext cx="360041" cy="1080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23863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Derivation of the path integral: A sketch</a:t>
            </a:r>
            <a:endParaRPr lang="cs-CZ" dirty="0"/>
          </a:p>
        </p:txBody>
      </p:sp>
      <p:sp>
        <p:nvSpPr>
          <p:cNvPr id="3" name="Content Placeholder 2"/>
          <p:cNvSpPr>
            <a:spLocks noGrp="1"/>
          </p:cNvSpPr>
          <p:nvPr>
            <p:ph idx="1"/>
          </p:nvPr>
        </p:nvSpPr>
        <p:spPr/>
        <p:txBody>
          <a:bodyPr/>
          <a:lstStyle/>
          <a:p>
            <a:r>
              <a:rPr lang="en-US" dirty="0"/>
              <a:t>Plug the Neumann expansion of the RE into the measurement equation</a:t>
            </a:r>
            <a:r>
              <a:rPr lang="cs-CZ" dirty="0"/>
              <a:t>, </a:t>
            </a:r>
            <a:r>
              <a:rPr lang="en-US" dirty="0"/>
              <a:t>you get a sum of integrals</a:t>
            </a:r>
            <a:r>
              <a:rPr lang="cs-CZ" dirty="0"/>
              <a:t>. </a:t>
            </a:r>
          </a:p>
          <a:p>
            <a:endParaRPr lang="cs-CZ" dirty="0"/>
          </a:p>
          <a:p>
            <a:r>
              <a:rPr lang="en-US" dirty="0"/>
              <a:t>The integrand of this sum is the path contribution function</a:t>
            </a:r>
            <a:r>
              <a:rPr lang="cs-CZ" dirty="0"/>
              <a:t>.</a:t>
            </a:r>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372606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“Path integral” – A historical remark</a:t>
            </a:r>
          </a:p>
        </p:txBody>
      </p:sp>
      <p:sp>
        <p:nvSpPr>
          <p:cNvPr id="3" name="Zástupný symbol pro obsah 2"/>
          <p:cNvSpPr>
            <a:spLocks noGrp="1"/>
          </p:cNvSpPr>
          <p:nvPr>
            <p:ph idx="1"/>
          </p:nvPr>
        </p:nvSpPr>
        <p:spPr/>
        <p:txBody>
          <a:bodyPr/>
          <a:lstStyle/>
          <a:p>
            <a:r>
              <a:rPr lang="en-US" dirty="0"/>
              <a:t>This course </a:t>
            </a:r>
            <a:r>
              <a:rPr lang="en-US" sz="2000" dirty="0">
                <a:solidFill>
                  <a:schemeClr val="accent1"/>
                </a:solidFill>
              </a:rPr>
              <a:t>[</a:t>
            </a:r>
            <a:r>
              <a:rPr lang="en-US" sz="2000" dirty="0" err="1">
                <a:solidFill>
                  <a:schemeClr val="accent1"/>
                </a:solidFill>
              </a:rPr>
              <a:t>Veach</a:t>
            </a:r>
            <a:r>
              <a:rPr lang="en-US" sz="2000" dirty="0">
                <a:solidFill>
                  <a:schemeClr val="accent1"/>
                </a:solidFill>
              </a:rPr>
              <a:t> and </a:t>
            </a:r>
            <a:r>
              <a:rPr lang="en-US" sz="2000" dirty="0" err="1">
                <a:solidFill>
                  <a:schemeClr val="accent1"/>
                </a:solidFill>
              </a:rPr>
              <a:t>Guibas</a:t>
            </a:r>
            <a:r>
              <a:rPr lang="en-US" sz="2000" dirty="0">
                <a:solidFill>
                  <a:schemeClr val="accent1"/>
                </a:solidFill>
              </a:rPr>
              <a:t> 1995], [</a:t>
            </a:r>
            <a:r>
              <a:rPr lang="en-US" sz="2000" dirty="0" err="1">
                <a:solidFill>
                  <a:schemeClr val="accent1"/>
                </a:solidFill>
              </a:rPr>
              <a:t>Veach</a:t>
            </a:r>
            <a:r>
              <a:rPr lang="en-US" sz="2000" dirty="0">
                <a:solidFill>
                  <a:schemeClr val="accent1"/>
                </a:solidFill>
              </a:rPr>
              <a:t> 1997]</a:t>
            </a:r>
          </a:p>
          <a:p>
            <a:pPr lvl="1"/>
            <a:r>
              <a:rPr lang="en-US" dirty="0"/>
              <a:t>Easily derived form the rendering equation </a:t>
            </a:r>
            <a:r>
              <a:rPr lang="en-US" sz="2000" dirty="0">
                <a:solidFill>
                  <a:schemeClr val="accent1"/>
                </a:solidFill>
              </a:rPr>
              <a:t>[</a:t>
            </a:r>
            <a:r>
              <a:rPr lang="en-US" sz="2000" dirty="0" err="1">
                <a:solidFill>
                  <a:schemeClr val="accent1"/>
                </a:solidFill>
              </a:rPr>
              <a:t>Veach</a:t>
            </a:r>
            <a:r>
              <a:rPr lang="en-US" sz="2000" dirty="0">
                <a:solidFill>
                  <a:schemeClr val="accent1"/>
                </a:solidFill>
              </a:rPr>
              <a:t> 1997]</a:t>
            </a:r>
            <a:endParaRPr lang="en-US" sz="2000" dirty="0"/>
          </a:p>
          <a:p>
            <a:endParaRPr lang="en-US" dirty="0"/>
          </a:p>
          <a:p>
            <a:r>
              <a:rPr lang="en-US" dirty="0"/>
              <a:t>Feynman path integral</a:t>
            </a:r>
            <a:r>
              <a:rPr lang="cs-CZ" dirty="0"/>
              <a:t> </a:t>
            </a:r>
            <a:r>
              <a:rPr lang="cs-CZ" dirty="0" err="1"/>
              <a:t>formulation</a:t>
            </a:r>
            <a:r>
              <a:rPr lang="cs-CZ" dirty="0"/>
              <a:t> </a:t>
            </a:r>
            <a:r>
              <a:rPr lang="cs-CZ" dirty="0" err="1"/>
              <a:t>of</a:t>
            </a:r>
            <a:r>
              <a:rPr lang="cs-CZ" dirty="0"/>
              <a:t> </a:t>
            </a:r>
            <a:r>
              <a:rPr lang="cs-CZ" dirty="0" err="1"/>
              <a:t>quantum</a:t>
            </a:r>
            <a:r>
              <a:rPr lang="cs-CZ" dirty="0"/>
              <a:t> </a:t>
            </a:r>
            <a:r>
              <a:rPr lang="cs-CZ" dirty="0" err="1"/>
              <a:t>mechanics</a:t>
            </a:r>
            <a:r>
              <a:rPr lang="cs-CZ" dirty="0"/>
              <a:t> </a:t>
            </a:r>
            <a:r>
              <a:rPr lang="en-US" dirty="0"/>
              <a:t> </a:t>
            </a:r>
            <a:r>
              <a:rPr lang="en-US" sz="2000" dirty="0">
                <a:solidFill>
                  <a:schemeClr val="accent1"/>
                </a:solidFill>
              </a:rPr>
              <a:t>[Feynman and </a:t>
            </a:r>
            <a:r>
              <a:rPr lang="en-US" sz="2000" dirty="0" err="1">
                <a:solidFill>
                  <a:schemeClr val="accent1"/>
                </a:solidFill>
              </a:rPr>
              <a:t>Hibbs</a:t>
            </a:r>
            <a:r>
              <a:rPr lang="en-US" sz="2000" dirty="0">
                <a:solidFill>
                  <a:schemeClr val="accent1"/>
                </a:solidFill>
              </a:rPr>
              <a:t> 65]</a:t>
            </a:r>
          </a:p>
          <a:p>
            <a:endParaRPr lang="en-US" dirty="0"/>
          </a:p>
          <a:p>
            <a:r>
              <a:rPr lang="en-US" dirty="0"/>
              <a:t>Homogeneous materials </a:t>
            </a:r>
            <a:r>
              <a:rPr lang="en-US" sz="2000" dirty="0">
                <a:solidFill>
                  <a:schemeClr val="accent1"/>
                </a:solidFill>
              </a:rPr>
              <a:t>[</a:t>
            </a:r>
            <a:r>
              <a:rPr lang="en-US" sz="2000" dirty="0" err="1">
                <a:solidFill>
                  <a:schemeClr val="accent1"/>
                </a:solidFill>
              </a:rPr>
              <a:t>Tessendorf</a:t>
            </a:r>
            <a:r>
              <a:rPr lang="en-US" sz="2000" dirty="0">
                <a:solidFill>
                  <a:schemeClr val="accent1"/>
                </a:solidFill>
              </a:rPr>
              <a:t> 89, 91, 92]</a:t>
            </a:r>
          </a:p>
          <a:p>
            <a:endParaRPr lang="en-US" dirty="0"/>
          </a:p>
          <a:p>
            <a:r>
              <a:rPr lang="en-US" dirty="0"/>
              <a:t>Rendering </a:t>
            </a:r>
            <a:r>
              <a:rPr lang="en-US" sz="2000" dirty="0">
                <a:solidFill>
                  <a:schemeClr val="accent1"/>
                </a:solidFill>
              </a:rPr>
              <a:t>[</a:t>
            </a:r>
            <a:r>
              <a:rPr lang="en-US" sz="2000" dirty="0" err="1">
                <a:solidFill>
                  <a:schemeClr val="accent1"/>
                </a:solidFill>
              </a:rPr>
              <a:t>Premo</a:t>
            </a:r>
            <a:r>
              <a:rPr lang="cs-CZ" sz="2000" dirty="0">
                <a:solidFill>
                  <a:schemeClr val="accent1"/>
                </a:solidFill>
              </a:rPr>
              <a:t>že </a:t>
            </a:r>
            <a:r>
              <a:rPr lang="cs-CZ" sz="2000" dirty="0" err="1">
                <a:solidFill>
                  <a:schemeClr val="accent1"/>
                </a:solidFill>
              </a:rPr>
              <a:t>et</a:t>
            </a:r>
            <a:r>
              <a:rPr lang="cs-CZ" sz="2000" dirty="0">
                <a:solidFill>
                  <a:schemeClr val="accent1"/>
                </a:solidFill>
              </a:rPr>
              <a:t> </a:t>
            </a:r>
            <a:r>
              <a:rPr lang="cs-CZ" sz="2000" dirty="0" err="1">
                <a:solidFill>
                  <a:schemeClr val="accent1"/>
                </a:solidFill>
              </a:rPr>
              <a:t>al</a:t>
            </a:r>
            <a:r>
              <a:rPr lang="cs-CZ" sz="2000" dirty="0">
                <a:solidFill>
                  <a:schemeClr val="accent1"/>
                </a:solidFill>
              </a:rPr>
              <a:t>. 03, 04</a:t>
            </a:r>
            <a:r>
              <a:rPr lang="en-US" sz="2000" dirty="0">
                <a:solidFill>
                  <a:schemeClr val="accent1"/>
                </a:solidFill>
              </a:rPr>
              <a:t>]</a:t>
            </a:r>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81993977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Bidirectional path tracing</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10356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Bidirectional path tracing</a:t>
            </a:r>
            <a:endParaRPr lang="cs-CZ" dirty="0"/>
          </a:p>
        </p:txBody>
      </p:sp>
      <p:grpSp>
        <p:nvGrpSpPr>
          <p:cNvPr id="4" name="Skupina 19"/>
          <p:cNvGrpSpPr/>
          <p:nvPr/>
        </p:nvGrpSpPr>
        <p:grpSpPr>
          <a:xfrm>
            <a:off x="35496" y="326324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326324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326324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713605" y="2516778"/>
            <a:ext cx="1842171" cy="461665"/>
          </a:xfrm>
          <a:prstGeom prst="rect">
            <a:avLst/>
          </a:prstGeom>
          <a:noFill/>
        </p:spPr>
        <p:txBody>
          <a:bodyPr wrap="none" rtlCol="0">
            <a:spAutoFit/>
          </a:bodyPr>
          <a:lstStyle/>
          <a:p>
            <a:r>
              <a:rPr lang="en-US" sz="2400" dirty="0">
                <a:solidFill>
                  <a:schemeClr val="tx2"/>
                </a:solidFill>
                <a:latin typeface="+mn-lt"/>
              </a:rPr>
              <a:t>Path tracing</a:t>
            </a:r>
            <a:endParaRPr lang="cs-CZ" sz="2400" dirty="0">
              <a:solidFill>
                <a:schemeClr val="tx2"/>
              </a:solidFill>
              <a:latin typeface="+mn-lt"/>
            </a:endParaRPr>
          </a:p>
        </p:txBody>
      </p:sp>
      <p:sp>
        <p:nvSpPr>
          <p:cNvPr id="54" name="TextovéPole 53"/>
          <p:cNvSpPr txBox="1"/>
          <p:nvPr/>
        </p:nvSpPr>
        <p:spPr>
          <a:xfrm>
            <a:off x="3792189" y="2516778"/>
            <a:ext cx="1931939" cy="461665"/>
          </a:xfrm>
          <a:prstGeom prst="rect">
            <a:avLst/>
          </a:prstGeom>
          <a:noFill/>
        </p:spPr>
        <p:txBody>
          <a:bodyPr wrap="none" rtlCol="0">
            <a:spAutoFit/>
          </a:bodyPr>
          <a:lstStyle/>
          <a:p>
            <a:r>
              <a:rPr lang="en-US" sz="2400" dirty="0">
                <a:solidFill>
                  <a:schemeClr val="tx2"/>
                </a:solidFill>
                <a:latin typeface="+mn-lt"/>
              </a:rPr>
              <a:t>Light tracing</a:t>
            </a:r>
            <a:endParaRPr lang="cs-CZ" sz="2400" dirty="0">
              <a:solidFill>
                <a:schemeClr val="tx2"/>
              </a:solidFill>
              <a:latin typeface="+mn-lt"/>
            </a:endParaRPr>
          </a:p>
        </p:txBody>
      </p:sp>
      <p:sp>
        <p:nvSpPr>
          <p:cNvPr id="55" name="TextovéPole 54"/>
          <p:cNvSpPr txBox="1"/>
          <p:nvPr/>
        </p:nvSpPr>
        <p:spPr>
          <a:xfrm>
            <a:off x="6453992" y="2333853"/>
            <a:ext cx="2438488" cy="830997"/>
          </a:xfrm>
          <a:prstGeom prst="rect">
            <a:avLst/>
          </a:prstGeom>
          <a:noFill/>
        </p:spPr>
        <p:txBody>
          <a:bodyPr wrap="none" rtlCol="0">
            <a:spAutoFit/>
          </a:bodyPr>
          <a:lstStyle/>
          <a:p>
            <a:pPr algn="ctr"/>
            <a:r>
              <a:rPr lang="en-US" sz="2400" b="1" dirty="0">
                <a:solidFill>
                  <a:schemeClr val="tx2"/>
                </a:solidFill>
                <a:latin typeface="+mn-lt"/>
              </a:rPr>
              <a:t>Bidirectional</a:t>
            </a:r>
            <a:br>
              <a:rPr lang="en-US" sz="2400" b="1" dirty="0">
                <a:solidFill>
                  <a:schemeClr val="tx2"/>
                </a:solidFill>
                <a:latin typeface="+mn-lt"/>
              </a:rPr>
            </a:br>
            <a:r>
              <a:rPr lang="en-US" sz="2400" b="1" dirty="0">
                <a:solidFill>
                  <a:schemeClr val="tx2"/>
                </a:solidFill>
                <a:latin typeface="+mn-lt"/>
              </a:rPr>
              <a:t>path sampling</a:t>
            </a:r>
            <a:endParaRPr lang="cs-CZ" sz="2400" b="1" dirty="0">
              <a:solidFill>
                <a:schemeClr val="tx2"/>
              </a:solidFill>
              <a:latin typeface="+mn-lt"/>
            </a:endParaRPr>
          </a:p>
        </p:txBody>
      </p:sp>
      <p:sp>
        <p:nvSpPr>
          <p:cNvPr id="58" name="Zástupný symbol pro zápatí 57"/>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938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a:latin typeface="+mn-lt"/>
                </a:rPr>
                <a:t>vertex on a </a:t>
              </a:r>
              <a:r>
                <a:rPr lang="en-US" sz="1600" b="1" dirty="0">
                  <a:latin typeface="+mn-lt"/>
                </a:rPr>
                <a:t>light sub-path</a:t>
              </a: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a:latin typeface="+mn-lt"/>
                </a:rPr>
                <a:t>vertex on en </a:t>
              </a:r>
              <a:r>
                <a:rPr lang="en-US" sz="1600" b="1" dirty="0">
                  <a:latin typeface="+mn-lt"/>
                </a:rPr>
                <a:t>eye sub-path</a:t>
              </a:r>
            </a:p>
          </p:txBody>
        </p:sp>
      </p:grpSp>
      <p:grpSp>
        <p:nvGrpSpPr>
          <p:cNvPr id="98"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a:solidFill>
                  <a:schemeClr val="tx2"/>
                </a:solidFill>
                <a:latin typeface="+mn-lt"/>
              </a:rPr>
              <a:t>light tracing</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79" name="Zástupný symbol pro zápatí 7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97977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fade">
                                      <p:cBhvr>
                                        <p:cTn id="20" dur="500"/>
                                        <p:tgtEl>
                                          <p:spTgt spid="16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4"/>
                                        </p:tgtEl>
                                        <p:attrNameLst>
                                          <p:attrName>style.visibility</p:attrName>
                                        </p:attrNameLst>
                                      </p:cBhvr>
                                      <p:to>
                                        <p:strVal val="visible"/>
                                      </p:to>
                                    </p:set>
                                    <p:animEffect transition="in" filter="fade">
                                      <p:cBhvr>
                                        <p:cTn id="23" dur="500"/>
                                        <p:tgtEl>
                                          <p:spTgt spid="1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fade">
                                      <p:cBhvr>
                                        <p:cTn id="2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a:latin typeface="+mn-lt"/>
                </a:rPr>
                <a:t>vertex on a </a:t>
              </a:r>
              <a:r>
                <a:rPr lang="en-US" sz="1600" b="1" dirty="0">
                  <a:latin typeface="+mn-lt"/>
                </a:rPr>
                <a:t>light sub-path</a:t>
              </a: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a:latin typeface="+mn-lt"/>
                </a:rPr>
                <a:t>vertex on en </a:t>
              </a:r>
              <a:r>
                <a:rPr lang="en-US" sz="1600" b="1" dirty="0">
                  <a:latin typeface="+mn-lt"/>
                </a:rPr>
                <a:t>eye sub-path</a:t>
              </a:r>
            </a:p>
          </p:txBody>
        </p:sp>
      </p:gr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a:solidFill>
                  <a:schemeClr val="tx2"/>
                </a:solidFill>
                <a:latin typeface="+mn-lt"/>
              </a:rPr>
              <a:t>light tracing</a:t>
            </a:r>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167" name="TextovéPole 166"/>
          <p:cNvSpPr txBox="1"/>
          <p:nvPr/>
        </p:nvSpPr>
        <p:spPr>
          <a:xfrm>
            <a:off x="603422" y="3524815"/>
            <a:ext cx="7797327"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b="1" dirty="0">
                <a:latin typeface="+mn-lt"/>
              </a:rPr>
              <a:t>no single technique importance </a:t>
            </a:r>
          </a:p>
          <a:p>
            <a:pPr algn="ctr"/>
            <a:r>
              <a:rPr lang="en-US" sz="3600" b="1" dirty="0">
                <a:latin typeface="+mn-lt"/>
              </a:rPr>
              <a:t>samples all the terms</a:t>
            </a:r>
          </a:p>
        </p:txBody>
      </p:sp>
      <p:sp>
        <p:nvSpPr>
          <p:cNvPr id="80" name="Zástupný symbol pro zápatí 79"/>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2307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wrap="square" anchor="t">
            <a:normAutofit/>
          </a:bodyPr>
          <a:lstStyle/>
          <a:p>
            <a:r>
              <a:rPr lang="en-US" b="1" dirty="0"/>
              <a:t>Light transport – Global illumination</a:t>
            </a:r>
          </a:p>
        </p:txBody>
      </p:sp>
      <p:sp>
        <p:nvSpPr>
          <p:cNvPr id="13" name="Text Placeholder 12">
            <a:extLst>
              <a:ext uri="{FF2B5EF4-FFF2-40B4-BE49-F238E27FC236}">
                <a16:creationId xmlns:a16="http://schemas.microsoft.com/office/drawing/2014/main" id="{54D5A1A3-4E37-47DC-8FB3-879AE7434301}"/>
              </a:ext>
            </a:extLst>
          </p:cNvPr>
          <p:cNvSpPr>
            <a:spLocks noGrp="1"/>
          </p:cNvSpPr>
          <p:nvPr>
            <p:ph type="body" sz="half" idx="1"/>
          </p:nvPr>
        </p:nvSpPr>
        <p:spPr>
          <a:xfrm>
            <a:off x="457200" y="1600200"/>
            <a:ext cx="4038600" cy="4530725"/>
          </a:xfrm>
        </p:spPr>
        <p:txBody>
          <a:bodyPr wrap="square" anchor="t">
            <a:normAutofit/>
          </a:bodyPr>
          <a:lstStyle/>
          <a:p>
            <a:r>
              <a:rPr lang="en-US" dirty="0" err="1"/>
              <a:t>Archviz</a:t>
            </a:r>
            <a:endParaRPr lang="en-US" dirty="0"/>
          </a:p>
          <a:p>
            <a:r>
              <a:rPr lang="en-US" b="1" dirty="0"/>
              <a:t>Movies</a:t>
            </a:r>
          </a:p>
          <a:p>
            <a:r>
              <a:rPr lang="en-US" dirty="0"/>
              <a:t>Games</a:t>
            </a:r>
          </a:p>
        </p:txBody>
      </p:sp>
      <p:pic>
        <p:nvPicPr>
          <p:cNvPr id="7" name="Picture 4" descr="shrek2">
            <a:extLst>
              <a:ext uri="{FF2B5EF4-FFF2-40B4-BE49-F238E27FC236}">
                <a16:creationId xmlns:a16="http://schemas.microsoft.com/office/drawing/2014/main" id="{A00DDA72-3A6C-439C-A1FB-F4A3713C8387}"/>
              </a:ext>
            </a:extLst>
          </p:cNvPr>
          <p:cNvPicPr>
            <a:picLocks noChangeAspect="1" noChangeArrowheads="1"/>
          </p:cNvPicPr>
          <p:nvPr/>
        </p:nvPicPr>
        <p:blipFill>
          <a:blip r:embed="rId3" cstate="print"/>
          <a:srcRect t="2100" r="50000" b="34901"/>
          <a:stretch>
            <a:fillRect/>
          </a:stretch>
        </p:blipFill>
        <p:spPr>
          <a:xfrm>
            <a:off x="4648200" y="2275389"/>
            <a:ext cx="4038600" cy="3180346"/>
          </a:xfrm>
          <a:prstGeom prst="rect">
            <a:avLst/>
          </a:prstGeom>
          <a:noFill/>
          <a:effectLst>
            <a:outerShdw blurRad="50800" dist="38100" dir="18900000" algn="bl" rotWithShape="0">
              <a:prstClr val="black">
                <a:alpha val="40000"/>
              </a:prstClr>
            </a:outerShdw>
          </a:effectLst>
        </p:spPr>
      </p:pic>
      <p:sp>
        <p:nvSpPr>
          <p:cNvPr id="11" name="TextovéPole 6">
            <a:extLst>
              <a:ext uri="{FF2B5EF4-FFF2-40B4-BE49-F238E27FC236}">
                <a16:creationId xmlns:a16="http://schemas.microsoft.com/office/drawing/2014/main" id="{C33C4E22-E1D3-41CC-872E-AAF7CEB511AF}"/>
              </a:ext>
            </a:extLst>
          </p:cNvPr>
          <p:cNvSpPr txBox="1"/>
          <p:nvPr/>
        </p:nvSpPr>
        <p:spPr>
          <a:xfrm>
            <a:off x="5724128" y="5456668"/>
            <a:ext cx="3084499" cy="461665"/>
          </a:xfrm>
          <a:prstGeom prst="rect">
            <a:avLst/>
          </a:prstGeom>
          <a:noFill/>
        </p:spPr>
        <p:txBody>
          <a:bodyPr wrap="none" rtlCol="0">
            <a:spAutoFit/>
          </a:bodyPr>
          <a:lstStyle/>
          <a:p>
            <a:r>
              <a:rPr lang="en-US" sz="1200" kern="0" dirty="0">
                <a:latin typeface="+mj-lt"/>
              </a:rPr>
              <a:t>Image courtesy of Columbia Pictures.  </a:t>
            </a:r>
            <a:br>
              <a:rPr lang="en-US" sz="1200" kern="0" dirty="0">
                <a:latin typeface="+mj-lt"/>
              </a:rPr>
            </a:br>
            <a:r>
              <a:rPr lang="en-US" sz="1200" kern="0" dirty="0">
                <a:latin typeface="+mj-lt"/>
              </a:rPr>
              <a:t>© 2006 Columbia Pictures Industries, Inc.</a:t>
            </a:r>
            <a:endParaRPr lang="en-US" sz="1200" dirty="0">
              <a:solidFill>
                <a:schemeClr val="tx2"/>
              </a:solidFill>
              <a:latin typeface="+mn-lt"/>
            </a:endParaRPr>
          </a:p>
        </p:txBody>
      </p:sp>
      <p:sp>
        <p:nvSpPr>
          <p:cNvPr id="12" name="Footer Placeholder 1">
            <a:extLst>
              <a:ext uri="{FF2B5EF4-FFF2-40B4-BE49-F238E27FC236}">
                <a16:creationId xmlns:a16="http://schemas.microsoft.com/office/drawing/2014/main" id="{431E4C51-25E2-4E60-833F-402506C50F6B}"/>
              </a:ext>
            </a:extLst>
          </p:cNvPr>
          <p:cNvSpPr>
            <a:spLocks noGrp="1"/>
          </p:cNvSpPr>
          <p:nvPr>
            <p:ph type="ftr" sz="quarter" idx="11"/>
          </p:nvPr>
        </p:nvSpPr>
        <p:spPr>
          <a:xfrm>
            <a:off x="2771800" y="6248400"/>
            <a:ext cx="3456384" cy="457200"/>
          </a:xfrm>
        </p:spPr>
        <p:txBody>
          <a:bodyPr/>
          <a:lstStyle/>
          <a:p>
            <a:pPr>
              <a:defRPr/>
            </a:pPr>
            <a:r>
              <a:rPr lang="en-US" altLang="en-US"/>
              <a:t>Advanced 3D Graphics (NPGR010) - J. Vorba 2020</a:t>
            </a:r>
          </a:p>
        </p:txBody>
      </p:sp>
    </p:spTree>
    <p:extLst>
      <p:ext uri="{BB962C8B-B14F-4D97-AF65-F5344CB8AC3E}">
        <p14:creationId xmlns:p14="http://schemas.microsoft.com/office/powerpoint/2010/main" val="7236088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Bidirectional path tracing</a:t>
            </a:r>
          </a:p>
        </p:txBody>
      </p:sp>
      <p:sp>
        <p:nvSpPr>
          <p:cNvPr id="3" name="Zástupný symbol pro obsah 2"/>
          <p:cNvSpPr>
            <a:spLocks noGrp="1"/>
          </p:cNvSpPr>
          <p:nvPr>
            <p:ph idx="1"/>
          </p:nvPr>
        </p:nvSpPr>
        <p:spPr/>
        <p:txBody>
          <a:bodyPr/>
          <a:lstStyle/>
          <a:p>
            <a:r>
              <a:rPr lang="en-US" dirty="0"/>
              <a:t>Use </a:t>
            </a:r>
            <a:r>
              <a:rPr lang="en-US" b="1" dirty="0"/>
              <a:t>all </a:t>
            </a:r>
            <a:r>
              <a:rPr lang="en-US" dirty="0"/>
              <a:t>of the above sampling techniques</a:t>
            </a:r>
          </a:p>
          <a:p>
            <a:r>
              <a:rPr lang="en-US" dirty="0"/>
              <a:t>Combine using </a:t>
            </a:r>
            <a:r>
              <a:rPr lang="en-US" b="1" dirty="0"/>
              <a:t>Multiple Importance Sampling</a:t>
            </a:r>
            <a:endParaRPr lang="cs-CZ" b="1" dirty="0"/>
          </a:p>
          <a:p>
            <a:endParaRPr lang="cs-CZ" b="1" dirty="0"/>
          </a:p>
          <a:p>
            <a:r>
              <a:rPr lang="en-US" dirty="0"/>
              <a:t>Generalizes the combined strategy for calculating direct illumination in a path tracer</a:t>
            </a:r>
          </a:p>
          <a:p>
            <a:pPr lvl="1"/>
            <a:endParaRPr lang="en-US" b="1" dirty="0"/>
          </a:p>
          <a:p>
            <a:pPr lvl="1"/>
            <a:r>
              <a:rPr lang="en-US" b="1" dirty="0"/>
              <a:t>PT</a:t>
            </a:r>
            <a:r>
              <a:rPr lang="en-US" dirty="0"/>
              <a:t>: Different strategies for sampling a direction toward a light source</a:t>
            </a:r>
          </a:p>
          <a:p>
            <a:pPr lvl="1"/>
            <a:endParaRPr lang="en-US" b="1" dirty="0"/>
          </a:p>
          <a:p>
            <a:pPr lvl="1"/>
            <a:r>
              <a:rPr lang="en-US" b="1" dirty="0"/>
              <a:t>BPT: </a:t>
            </a:r>
            <a:r>
              <a:rPr lang="en-US" dirty="0"/>
              <a:t>Different strategies for sampling </a:t>
            </a:r>
            <a:r>
              <a:rPr lang="en-US" b="1" dirty="0"/>
              <a:t>entire light transport paths</a:t>
            </a:r>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0437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Naive</a:t>
            </a:r>
            <a:r>
              <a:rPr lang="cs-CZ" dirty="0"/>
              <a:t> </a:t>
            </a:r>
            <a:r>
              <a:rPr lang="en-US" dirty="0"/>
              <a:t>BP</a:t>
            </a:r>
            <a:r>
              <a:rPr lang="cs-CZ" dirty="0"/>
              <a:t>T</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Volný tvar 89"/>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6676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barn(inVertical)">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90" grpId="0" animBg="1"/>
      <p:bldP spid="35" grpId="0" animBg="1"/>
      <p:bldP spid="34" grpId="0" animBg="1"/>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MIS weight calculation</a:t>
            </a:r>
            <a:endParaRPr lang="cs-CZ" dirty="0"/>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a:t>
            </a:r>
            <a:endParaRPr lang="en-US" altLang="en-US" dirty="0"/>
          </a:p>
        </p:txBody>
      </p:sp>
      <p:grpSp>
        <p:nvGrpSpPr>
          <p:cNvPr id="18" name="Skupina 17"/>
          <p:cNvGrpSpPr/>
          <p:nvPr/>
        </p:nvGrpSpPr>
        <p:grpSpPr>
          <a:xfrm>
            <a:off x="685438" y="2161503"/>
            <a:ext cx="7400118" cy="2923681"/>
            <a:chOff x="685438" y="2161503"/>
            <a:chExt cx="7400118" cy="2923681"/>
          </a:xfrm>
        </p:grpSpPr>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8" name="Straight Arrow Connector 12"/>
            <p:cNvCxnSpPr>
              <a:stCxn id="16" idx="2"/>
              <a:endCxn id="1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a:stCxn id="15" idx="1"/>
              <a:endCxn id="13"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27"/>
            <p:cNvCxnSpPr>
              <a:stCxn id="11"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 name="Straight Arrow Connector 9"/>
            <p:cNvCxnSpPr>
              <a:endCxn id="16"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Volný tvar 1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9" name="Skupina 18"/>
          <p:cNvGrpSpPr/>
          <p:nvPr/>
        </p:nvGrpSpPr>
        <p:grpSpPr>
          <a:xfrm>
            <a:off x="6156176" y="3356992"/>
            <a:ext cx="2736304" cy="1440160"/>
            <a:chOff x="6156176" y="1124744"/>
            <a:chExt cx="2736304" cy="1440160"/>
          </a:xfrm>
        </p:grpSpPr>
        <p:sp>
          <p:nvSpPr>
            <p:cNvPr id="20" name="Obdélník 19"/>
            <p:cNvSpPr/>
            <p:nvPr/>
          </p:nvSpPr>
          <p:spPr>
            <a:xfrm>
              <a:off x="6156176"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1" name="Skupina 20"/>
            <p:cNvGrpSpPr/>
            <p:nvPr/>
          </p:nvGrpSpPr>
          <p:grpSpPr>
            <a:xfrm>
              <a:off x="6274935" y="1292165"/>
              <a:ext cx="2401521" cy="1152128"/>
              <a:chOff x="1739146" y="2362692"/>
              <a:chExt cx="5674822" cy="2722492"/>
            </a:xfrm>
            <a:solidFill>
              <a:schemeClr val="accent2"/>
            </a:solidFill>
          </p:grpSpPr>
          <p:cxnSp>
            <p:nvCxnSpPr>
              <p:cNvPr id="22" name="Straight Arrow Connector 12"/>
              <p:cNvCxnSpPr>
                <a:stCxn id="29" idx="2"/>
                <a:endCxn id="28" idx="6"/>
              </p:cNvCxnSpPr>
              <p:nvPr/>
            </p:nvCxnSpPr>
            <p:spPr>
              <a:xfrm flipH="1">
                <a:off x="3597544" y="5020082"/>
                <a:ext cx="2534090"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3" name="Straight Arrow Connector 13"/>
              <p:cNvCxnSpPr>
                <a:stCxn id="28" idx="1"/>
                <a:endCxn id="27" idx="5"/>
              </p:cNvCxnSpPr>
              <p:nvPr/>
            </p:nvCxnSpPr>
            <p:spPr>
              <a:xfrm flipH="1" flipV="1">
                <a:off x="1850284" y="4346036"/>
                <a:ext cx="1636122" cy="62801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4" name="Straight Arrow Connector 27"/>
              <p:cNvCxnSpPr>
                <a:stCxn id="25" idx="2"/>
              </p:cNvCxnSpPr>
              <p:nvPr/>
            </p:nvCxnSpPr>
            <p:spPr>
              <a:xfrm flipH="1">
                <a:off x="5195530" y="2427794"/>
                <a:ext cx="2088232" cy="6906"/>
              </a:xfrm>
              <a:prstGeom prst="straightConnector1">
                <a:avLst/>
              </a:prstGeom>
              <a:grp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25" name="Oval 28"/>
              <p:cNvSpPr/>
              <p:nvPr/>
            </p:nvSpPr>
            <p:spPr>
              <a:xfrm>
                <a:off x="7283762"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9"/>
              <p:cNvCxnSpPr>
                <a:endCxn id="29" idx="0"/>
              </p:cNvCxnSpPr>
              <p:nvPr/>
            </p:nvCxnSpPr>
            <p:spPr>
              <a:xfrm>
                <a:off x="5148064" y="2506707"/>
                <a:ext cx="1048673" cy="244827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27" name="Oval 14"/>
              <p:cNvSpPr/>
              <p:nvPr/>
            </p:nvSpPr>
            <p:spPr>
              <a:xfrm>
                <a:off x="1739146" y="423490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8" name="Oval 19"/>
              <p:cNvSpPr/>
              <p:nvPr/>
            </p:nvSpPr>
            <p:spPr>
              <a:xfrm>
                <a:off x="3467338"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8"/>
              <p:cNvSpPr/>
              <p:nvPr/>
            </p:nvSpPr>
            <p:spPr>
              <a:xfrm>
                <a:off x="6131634"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0" name="Oval 10"/>
              <p:cNvSpPr/>
              <p:nvPr/>
            </p:nvSpPr>
            <p:spPr>
              <a:xfrm>
                <a:off x="5051514"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31" name="Skupina 30"/>
          <p:cNvGrpSpPr/>
          <p:nvPr/>
        </p:nvGrpSpPr>
        <p:grpSpPr>
          <a:xfrm>
            <a:off x="179513" y="3356992"/>
            <a:ext cx="2736304" cy="1440160"/>
            <a:chOff x="179513" y="1124744"/>
            <a:chExt cx="2736304" cy="1440160"/>
          </a:xfrm>
        </p:grpSpPr>
        <p:sp>
          <p:nvSpPr>
            <p:cNvPr id="32" name="Obdélník 31"/>
            <p:cNvSpPr/>
            <p:nvPr/>
          </p:nvSpPr>
          <p:spPr>
            <a:xfrm>
              <a:off x="179513"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3" name="Skupina 32"/>
            <p:cNvGrpSpPr/>
            <p:nvPr/>
          </p:nvGrpSpPr>
          <p:grpSpPr>
            <a:xfrm>
              <a:off x="326035" y="1292165"/>
              <a:ext cx="2401521" cy="1152128"/>
              <a:chOff x="326035" y="1292165"/>
              <a:chExt cx="2401521" cy="1152128"/>
            </a:xfrm>
            <a:solidFill>
              <a:schemeClr val="accent2"/>
            </a:solidFill>
          </p:grpSpPr>
          <p:cxnSp>
            <p:nvCxnSpPr>
              <p:cNvPr id="34" name="Straight Arrow Connector 12"/>
              <p:cNvCxnSpPr>
                <a:stCxn id="41" idx="2"/>
                <a:endCxn id="40" idx="6"/>
              </p:cNvCxnSpPr>
              <p:nvPr/>
            </p:nvCxnSpPr>
            <p:spPr>
              <a:xfrm flipH="1">
                <a:off x="1112488"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5" name="Straight Arrow Connector 13"/>
              <p:cNvCxnSpPr>
                <a:stCxn id="40" idx="1"/>
                <a:endCxn id="39" idx="5"/>
              </p:cNvCxnSpPr>
              <p:nvPr/>
            </p:nvCxnSpPr>
            <p:spPr>
              <a:xfrm flipH="1" flipV="1">
                <a:off x="373067"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6" name="Straight Arrow Connector 27"/>
              <p:cNvCxnSpPr>
                <a:stCxn id="37" idx="2"/>
              </p:cNvCxnSpPr>
              <p:nvPr/>
            </p:nvCxnSpPr>
            <p:spPr>
              <a:xfrm flipH="1">
                <a:off x="1788738" y="1319715"/>
                <a:ext cx="883716" cy="2923"/>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7" name="Oval 28"/>
              <p:cNvSpPr/>
              <p:nvPr/>
            </p:nvSpPr>
            <p:spPr>
              <a:xfrm>
                <a:off x="267245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8" name="Straight Arrow Connector 9"/>
              <p:cNvCxnSpPr>
                <a:endCxn id="41" idx="0"/>
              </p:cNvCxnSpPr>
              <p:nvPr/>
            </p:nvCxnSpPr>
            <p:spPr>
              <a:xfrm>
                <a:off x="1768651"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9" name="Oval 14"/>
              <p:cNvSpPr/>
              <p:nvPr/>
            </p:nvSpPr>
            <p:spPr>
              <a:xfrm>
                <a:off x="326035"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9"/>
              <p:cNvSpPr/>
              <p:nvPr/>
            </p:nvSpPr>
            <p:spPr>
              <a:xfrm>
                <a:off x="1057386"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8"/>
              <p:cNvSpPr/>
              <p:nvPr/>
            </p:nvSpPr>
            <p:spPr>
              <a:xfrm>
                <a:off x="2184887"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0"/>
              <p:cNvSpPr/>
              <p:nvPr/>
            </p:nvSpPr>
            <p:spPr>
              <a:xfrm>
                <a:off x="1727792"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43" name="Skupina 42"/>
          <p:cNvGrpSpPr/>
          <p:nvPr/>
        </p:nvGrpSpPr>
        <p:grpSpPr>
          <a:xfrm>
            <a:off x="3203848" y="3356992"/>
            <a:ext cx="2736304" cy="1440160"/>
            <a:chOff x="3203848" y="1124744"/>
            <a:chExt cx="2736304" cy="1440160"/>
          </a:xfrm>
        </p:grpSpPr>
        <p:sp>
          <p:nvSpPr>
            <p:cNvPr id="44" name="Obdélník 43"/>
            <p:cNvSpPr/>
            <p:nvPr/>
          </p:nvSpPr>
          <p:spPr>
            <a:xfrm>
              <a:off x="3203848"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3300485" y="1292165"/>
              <a:ext cx="2401521" cy="1152128"/>
              <a:chOff x="3150647" y="1292165"/>
              <a:chExt cx="2401521" cy="1152128"/>
            </a:xfrm>
            <a:solidFill>
              <a:schemeClr val="accent2"/>
            </a:solidFill>
          </p:grpSpPr>
          <p:cxnSp>
            <p:nvCxnSpPr>
              <p:cNvPr id="46" name="Straight Arrow Connector 12"/>
              <p:cNvCxnSpPr>
                <a:stCxn id="53" idx="2"/>
                <a:endCxn id="52" idx="6"/>
              </p:cNvCxnSpPr>
              <p:nvPr/>
            </p:nvCxnSpPr>
            <p:spPr>
              <a:xfrm flipH="1">
                <a:off x="3937100"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7" name="Straight Arrow Connector 13"/>
              <p:cNvCxnSpPr>
                <a:stCxn id="52" idx="1"/>
                <a:endCxn id="51" idx="5"/>
              </p:cNvCxnSpPr>
              <p:nvPr/>
            </p:nvCxnSpPr>
            <p:spPr>
              <a:xfrm flipH="1" flipV="1">
                <a:off x="3197679"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8" name="Straight Arrow Connector 27"/>
              <p:cNvCxnSpPr>
                <a:stCxn id="49" idx="2"/>
              </p:cNvCxnSpPr>
              <p:nvPr/>
            </p:nvCxnSpPr>
            <p:spPr>
              <a:xfrm flipH="1">
                <a:off x="4613350" y="1319715"/>
                <a:ext cx="883716" cy="292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9" name="Oval 28"/>
              <p:cNvSpPr/>
              <p:nvPr/>
            </p:nvSpPr>
            <p:spPr>
              <a:xfrm>
                <a:off x="5497066" y="1292165"/>
                <a:ext cx="55102" cy="55101"/>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50" name="Straight Arrow Connector 9"/>
              <p:cNvCxnSpPr>
                <a:endCxn id="53" idx="0"/>
              </p:cNvCxnSpPr>
              <p:nvPr/>
            </p:nvCxnSpPr>
            <p:spPr>
              <a:xfrm>
                <a:off x="4593263"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51" name="Oval 14"/>
              <p:cNvSpPr/>
              <p:nvPr/>
            </p:nvSpPr>
            <p:spPr>
              <a:xfrm>
                <a:off x="3150647"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Oval 19"/>
              <p:cNvSpPr/>
              <p:nvPr/>
            </p:nvSpPr>
            <p:spPr>
              <a:xfrm>
                <a:off x="3881998"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Oval 18"/>
              <p:cNvSpPr/>
              <p:nvPr/>
            </p:nvSpPr>
            <p:spPr>
              <a:xfrm>
                <a:off x="5009499"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4" name="Oval 10"/>
              <p:cNvSpPr/>
              <p:nvPr/>
            </p:nvSpPr>
            <p:spPr>
              <a:xfrm>
                <a:off x="455240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55" name="Skupina 54"/>
          <p:cNvGrpSpPr/>
          <p:nvPr/>
        </p:nvGrpSpPr>
        <p:grpSpPr>
          <a:xfrm>
            <a:off x="179512" y="4941168"/>
            <a:ext cx="2736304" cy="1440160"/>
            <a:chOff x="179512" y="3789040"/>
            <a:chExt cx="2736304" cy="1440160"/>
          </a:xfrm>
        </p:grpSpPr>
        <p:sp>
          <p:nvSpPr>
            <p:cNvPr id="56" name="Obdélník 55"/>
            <p:cNvSpPr/>
            <p:nvPr/>
          </p:nvSpPr>
          <p:spPr>
            <a:xfrm>
              <a:off x="179512"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Skupina 56"/>
            <p:cNvGrpSpPr/>
            <p:nvPr/>
          </p:nvGrpSpPr>
          <p:grpSpPr>
            <a:xfrm>
              <a:off x="326035" y="3933056"/>
              <a:ext cx="2401521" cy="1152128"/>
              <a:chOff x="1739146" y="2362692"/>
              <a:chExt cx="5674822" cy="2722492"/>
            </a:xfrm>
          </p:grpSpPr>
          <p:cxnSp>
            <p:nvCxnSpPr>
              <p:cNvPr id="58" name="Straight Arrow Connector 12"/>
              <p:cNvCxnSpPr>
                <a:stCxn id="65" idx="2"/>
                <a:endCxn id="64" idx="6"/>
              </p:cNvCxnSpPr>
              <p:nvPr/>
            </p:nvCxnSpPr>
            <p:spPr>
              <a:xfrm flipH="1">
                <a:off x="3597544" y="5020082"/>
                <a:ext cx="2534090" cy="0"/>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13"/>
              <p:cNvCxnSpPr>
                <a:stCxn id="64" idx="1"/>
                <a:endCxn id="63" idx="5"/>
              </p:cNvCxnSpPr>
              <p:nvPr/>
            </p:nvCxnSpPr>
            <p:spPr>
              <a:xfrm flipH="1" flipV="1">
                <a:off x="1850284" y="4346036"/>
                <a:ext cx="1636122" cy="628012"/>
              </a:xfrm>
              <a:prstGeom prst="straightConnector1">
                <a:avLst/>
              </a:prstGeom>
              <a:solidFill>
                <a:schemeClr val="bg2"/>
              </a:solid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60" name="Straight Arrow Connector 27"/>
              <p:cNvCxnSpPr>
                <a:stCxn id="61" idx="2"/>
              </p:cNvCxnSpPr>
              <p:nvPr/>
            </p:nvCxnSpPr>
            <p:spPr>
              <a:xfrm flipH="1">
                <a:off x="5195530" y="2427794"/>
                <a:ext cx="2088232" cy="6906"/>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2" name="Straight Arrow Connector 9"/>
              <p:cNvCxnSpPr>
                <a:endCxn id="65" idx="0"/>
              </p:cNvCxnSpPr>
              <p:nvPr/>
            </p:nvCxnSpPr>
            <p:spPr>
              <a:xfrm>
                <a:off x="5148064" y="2506707"/>
                <a:ext cx="1048673" cy="244827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4"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5" name="Oval 18"/>
              <p:cNvSpPr/>
              <p:nvPr/>
            </p:nvSpPr>
            <p:spPr>
              <a:xfrm>
                <a:off x="6131634" y="495498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67" name="Skupina 66"/>
          <p:cNvGrpSpPr/>
          <p:nvPr/>
        </p:nvGrpSpPr>
        <p:grpSpPr>
          <a:xfrm>
            <a:off x="3203847" y="4941168"/>
            <a:ext cx="2736304" cy="1440160"/>
            <a:chOff x="3203847" y="3789040"/>
            <a:chExt cx="2736304" cy="1440160"/>
          </a:xfrm>
        </p:grpSpPr>
        <p:sp>
          <p:nvSpPr>
            <p:cNvPr id="68" name="Obdélník 67"/>
            <p:cNvSpPr/>
            <p:nvPr/>
          </p:nvSpPr>
          <p:spPr>
            <a:xfrm>
              <a:off x="3203847"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9" name="Skupina 68"/>
            <p:cNvGrpSpPr/>
            <p:nvPr/>
          </p:nvGrpSpPr>
          <p:grpSpPr>
            <a:xfrm>
              <a:off x="3300485" y="3933056"/>
              <a:ext cx="2401521" cy="1152128"/>
              <a:chOff x="3351643" y="4050899"/>
              <a:chExt cx="2401521" cy="1152128"/>
            </a:xfrm>
          </p:grpSpPr>
          <p:cxnSp>
            <p:nvCxnSpPr>
              <p:cNvPr id="70" name="Straight Arrow Connector 12"/>
              <p:cNvCxnSpPr>
                <a:stCxn id="77" idx="2"/>
                <a:endCxn id="76" idx="6"/>
              </p:cNvCxnSpPr>
              <p:nvPr/>
            </p:nvCxnSpPr>
            <p:spPr>
              <a:xfrm flipH="1">
                <a:off x="4138096" y="5175477"/>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71" name="Straight Arrow Connector 13"/>
              <p:cNvCxnSpPr>
                <a:stCxn id="76" idx="1"/>
                <a:endCxn id="75" idx="5"/>
              </p:cNvCxnSpPr>
              <p:nvPr/>
            </p:nvCxnSpPr>
            <p:spPr>
              <a:xfrm flipH="1" flipV="1">
                <a:off x="3398675" y="4890228"/>
                <a:ext cx="692388" cy="265768"/>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27"/>
              <p:cNvCxnSpPr>
                <a:stCxn id="73" idx="2"/>
              </p:cNvCxnSpPr>
              <p:nvPr/>
            </p:nvCxnSpPr>
            <p:spPr>
              <a:xfrm flipH="1">
                <a:off x="4814346" y="4078449"/>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3" name="Oval 28"/>
              <p:cNvSpPr/>
              <p:nvPr/>
            </p:nvSpPr>
            <p:spPr>
              <a:xfrm>
                <a:off x="5698062"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4" name="Straight Arrow Connector 9"/>
              <p:cNvCxnSpPr>
                <a:endCxn id="77" idx="0"/>
              </p:cNvCxnSpPr>
              <p:nvPr/>
            </p:nvCxnSpPr>
            <p:spPr>
              <a:xfrm>
                <a:off x="4794259" y="4111845"/>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5" name="Oval 14"/>
              <p:cNvSpPr/>
              <p:nvPr/>
            </p:nvSpPr>
            <p:spPr>
              <a:xfrm>
                <a:off x="3351643" y="4843196"/>
                <a:ext cx="55102" cy="5510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6" name="Oval 19"/>
              <p:cNvSpPr/>
              <p:nvPr/>
            </p:nvSpPr>
            <p:spPr>
              <a:xfrm>
                <a:off x="4082994"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Oval 18"/>
              <p:cNvSpPr/>
              <p:nvPr/>
            </p:nvSpPr>
            <p:spPr>
              <a:xfrm>
                <a:off x="5210495"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8" name="Oval 10"/>
              <p:cNvSpPr/>
              <p:nvPr/>
            </p:nvSpPr>
            <p:spPr>
              <a:xfrm>
                <a:off x="4753400"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79" name="Skupina 78"/>
          <p:cNvGrpSpPr/>
          <p:nvPr/>
        </p:nvGrpSpPr>
        <p:grpSpPr>
          <a:xfrm>
            <a:off x="6156175" y="4941168"/>
            <a:ext cx="2736304" cy="1440160"/>
            <a:chOff x="6156175" y="3789040"/>
            <a:chExt cx="2736304" cy="1440160"/>
          </a:xfrm>
        </p:grpSpPr>
        <p:sp>
          <p:nvSpPr>
            <p:cNvPr id="80" name="Obdélník 79"/>
            <p:cNvSpPr/>
            <p:nvPr/>
          </p:nvSpPr>
          <p:spPr>
            <a:xfrm>
              <a:off x="6156175"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1" name="Skupina 80"/>
            <p:cNvGrpSpPr/>
            <p:nvPr/>
          </p:nvGrpSpPr>
          <p:grpSpPr>
            <a:xfrm>
              <a:off x="6274935" y="3933056"/>
              <a:ext cx="2401521" cy="1152128"/>
              <a:chOff x="5082734" y="4788862"/>
              <a:chExt cx="2401521" cy="1152128"/>
            </a:xfrm>
          </p:grpSpPr>
          <p:cxnSp>
            <p:nvCxnSpPr>
              <p:cNvPr id="82" name="Straight Arrow Connector 12"/>
              <p:cNvCxnSpPr>
                <a:stCxn id="89" idx="2"/>
                <a:endCxn id="88" idx="6"/>
              </p:cNvCxnSpPr>
              <p:nvPr/>
            </p:nvCxnSpPr>
            <p:spPr>
              <a:xfrm flipH="1">
                <a:off x="5869187" y="5913440"/>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3" name="Straight Arrow Connector 13"/>
              <p:cNvCxnSpPr>
                <a:stCxn id="88" idx="1"/>
                <a:endCxn id="87" idx="5"/>
              </p:cNvCxnSpPr>
              <p:nvPr/>
            </p:nvCxnSpPr>
            <p:spPr>
              <a:xfrm flipH="1" flipV="1">
                <a:off x="5129766" y="5628191"/>
                <a:ext cx="692388" cy="265768"/>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4" name="Straight Arrow Connector 27"/>
              <p:cNvCxnSpPr>
                <a:stCxn id="85" idx="2"/>
              </p:cNvCxnSpPr>
              <p:nvPr/>
            </p:nvCxnSpPr>
            <p:spPr>
              <a:xfrm flipH="1">
                <a:off x="6545437" y="4816412"/>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5" name="Oval 28"/>
              <p:cNvSpPr/>
              <p:nvPr/>
            </p:nvSpPr>
            <p:spPr>
              <a:xfrm>
                <a:off x="7429153"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6" name="Straight Arrow Connector 9"/>
              <p:cNvCxnSpPr>
                <a:endCxn id="89" idx="0"/>
              </p:cNvCxnSpPr>
              <p:nvPr/>
            </p:nvCxnSpPr>
            <p:spPr>
              <a:xfrm>
                <a:off x="6525350" y="4849808"/>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7" name="Oval 14"/>
              <p:cNvSpPr/>
              <p:nvPr/>
            </p:nvSpPr>
            <p:spPr>
              <a:xfrm>
                <a:off x="5082734" y="558115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5814085"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9" name="Oval 18"/>
              <p:cNvSpPr/>
              <p:nvPr/>
            </p:nvSpPr>
            <p:spPr>
              <a:xfrm>
                <a:off x="6941586"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10"/>
              <p:cNvSpPr/>
              <p:nvPr/>
            </p:nvSpPr>
            <p:spPr>
              <a:xfrm>
                <a:off x="6484491"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75292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7.40741E-7 L 0.0441 -0.26968 " pathEditMode="relative" rAng="0" ptsTypes="AA">
                                      <p:cBhvr>
                                        <p:cTn id="6" dur="500" fill="hold"/>
                                        <p:tgtEl>
                                          <p:spTgt spid="18"/>
                                        </p:tgtEl>
                                        <p:attrNameLst>
                                          <p:attrName>ppt_x</p:attrName>
                                          <p:attrName>ppt_y</p:attrName>
                                        </p:attrNameLst>
                                      </p:cBhvr>
                                      <p:rCtr x="2205" y="-13495"/>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Sampling techniques in BPT</a:t>
            </a:r>
          </a:p>
        </p:txBody>
      </p:sp>
      <p:sp>
        <p:nvSpPr>
          <p:cNvPr id="20483" name="Content Placeholder 2"/>
          <p:cNvSpPr>
            <a:spLocks noGrp="1"/>
          </p:cNvSpPr>
          <p:nvPr>
            <p:ph idx="1"/>
          </p:nvPr>
        </p:nvSpPr>
        <p:spPr/>
        <p:txBody>
          <a:bodyPr/>
          <a:lstStyle/>
          <a:p>
            <a:endParaRPr lang="en-US"/>
          </a:p>
        </p:txBody>
      </p:sp>
      <p:pic>
        <p:nvPicPr>
          <p:cNvPr id="20484" name="Picture 2"/>
          <p:cNvPicPr>
            <a:picLocks noChangeAspect="1" noChangeArrowheads="1"/>
          </p:cNvPicPr>
          <p:nvPr/>
        </p:nvPicPr>
        <p:blipFill>
          <a:blip r:embed="rId2" cstate="print"/>
          <a:srcRect/>
          <a:stretch>
            <a:fillRect/>
          </a:stretch>
        </p:blipFill>
        <p:spPr bwMode="auto">
          <a:xfrm>
            <a:off x="808038" y="1981200"/>
            <a:ext cx="7219950" cy="4543425"/>
          </a:xfrm>
          <a:prstGeom prst="rect">
            <a:avLst/>
          </a:prstGeom>
          <a:noFill/>
          <a:ln w="12700">
            <a:noFill/>
            <a:miter lim="800000"/>
            <a:headEnd/>
            <a:tailEnd/>
          </a:ln>
        </p:spPr>
      </p:pic>
      <p:sp>
        <p:nvSpPr>
          <p:cNvPr id="20485" name="TextBox 4"/>
          <p:cNvSpPr txBox="1">
            <a:spLocks noChangeArrowheads="1"/>
          </p:cNvSpPr>
          <p:nvPr/>
        </p:nvSpPr>
        <p:spPr bwMode="auto">
          <a:xfrm>
            <a:off x="827088" y="1527175"/>
            <a:ext cx="3785011" cy="369332"/>
          </a:xfrm>
          <a:prstGeom prst="rect">
            <a:avLst/>
          </a:prstGeom>
          <a:noFill/>
          <a:ln w="9525">
            <a:noFill/>
            <a:miter lim="800000"/>
            <a:headEnd/>
            <a:tailEnd/>
          </a:ln>
        </p:spPr>
        <p:txBody>
          <a:bodyPr wrap="none">
            <a:spAutoFit/>
          </a:bodyPr>
          <a:lstStyle/>
          <a:p>
            <a:r>
              <a:rPr lang="en-US" dirty="0">
                <a:latin typeface="+mj-lt"/>
              </a:rPr>
              <a:t>Example: Four techniques for </a:t>
            </a:r>
            <a:r>
              <a:rPr lang="cs-CZ" i="1" dirty="0">
                <a:latin typeface="+mj-lt"/>
              </a:rPr>
              <a:t>k</a:t>
            </a:r>
            <a:r>
              <a:rPr lang="cs-CZ" dirty="0">
                <a:latin typeface="+mj-lt"/>
              </a:rPr>
              <a:t> = 2</a:t>
            </a:r>
            <a:endParaRPr lang="en-US" dirty="0">
              <a:latin typeface="+mj-lt"/>
            </a:endParaRPr>
          </a:p>
        </p:txBody>
      </p:sp>
      <p:sp>
        <p:nvSpPr>
          <p:cNvPr id="6" name="TextBox 5"/>
          <p:cNvSpPr txBox="1"/>
          <p:nvPr/>
        </p:nvSpPr>
        <p:spPr>
          <a:xfrm rot="16200000">
            <a:off x="7796969" y="3651472"/>
            <a:ext cx="2047355" cy="369332"/>
          </a:xfrm>
          <a:prstGeom prst="rect">
            <a:avLst/>
          </a:prstGeom>
          <a:noFill/>
        </p:spPr>
        <p:txBody>
          <a:bodyPr wrap="none" rtlCol="0">
            <a:spAutoFit/>
          </a:bodyPr>
          <a:lstStyle/>
          <a:p>
            <a:r>
              <a:rPr lang="cs-CZ" dirty="0">
                <a:latin typeface="+mj-lt"/>
              </a:rPr>
              <a:t>Image: </a:t>
            </a:r>
            <a:r>
              <a:rPr lang="cs-CZ" dirty="0" err="1">
                <a:latin typeface="+mj-lt"/>
              </a:rPr>
              <a:t>Eric</a:t>
            </a:r>
            <a:r>
              <a:rPr lang="cs-CZ" dirty="0">
                <a:latin typeface="+mj-lt"/>
              </a:rPr>
              <a:t> </a:t>
            </a:r>
            <a:r>
              <a:rPr lang="cs-CZ" dirty="0" err="1">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1993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Sampling techniques in </a:t>
            </a:r>
            <a:r>
              <a:rPr lang="cs-CZ" dirty="0"/>
              <a:t>BPT</a:t>
            </a:r>
            <a:endParaRPr lang="en-US" dirty="0"/>
          </a:p>
        </p:txBody>
      </p:sp>
      <p:sp>
        <p:nvSpPr>
          <p:cNvPr id="19459" name="Content Placeholder 2"/>
          <p:cNvSpPr>
            <a:spLocks noGrp="1"/>
          </p:cNvSpPr>
          <p:nvPr>
            <p:ph idx="1"/>
          </p:nvPr>
        </p:nvSpPr>
        <p:spPr>
          <a:xfrm>
            <a:off x="611188" y="1676400"/>
            <a:ext cx="8151812" cy="4114800"/>
          </a:xfrm>
        </p:spPr>
        <p:txBody>
          <a:bodyPr/>
          <a:lstStyle/>
          <a:p>
            <a:r>
              <a:rPr lang="en-US" dirty="0"/>
              <a:t>Sub-path with</a:t>
            </a:r>
            <a:r>
              <a:rPr lang="cs-CZ" dirty="0"/>
              <a:t> </a:t>
            </a:r>
            <a:r>
              <a:rPr lang="cs-CZ" i="1" dirty="0"/>
              <a:t>t</a:t>
            </a:r>
            <a:r>
              <a:rPr lang="cs-CZ" dirty="0"/>
              <a:t> </a:t>
            </a:r>
            <a:r>
              <a:rPr lang="en-US" dirty="0"/>
              <a:t>vertices sampled from the camera</a:t>
            </a:r>
            <a:endParaRPr lang="cs-CZ" dirty="0"/>
          </a:p>
          <a:p>
            <a:r>
              <a:rPr lang="en-US" dirty="0"/>
              <a:t>Sub-path with </a:t>
            </a:r>
            <a:r>
              <a:rPr lang="cs-CZ" i="1" dirty="0"/>
              <a:t>s</a:t>
            </a:r>
            <a:r>
              <a:rPr lang="cs-CZ" dirty="0"/>
              <a:t> </a:t>
            </a:r>
            <a:r>
              <a:rPr lang="en-US" dirty="0"/>
              <a:t>vertices sampled from the light sources</a:t>
            </a:r>
            <a:endParaRPr lang="cs-CZ" dirty="0"/>
          </a:p>
          <a:p>
            <a:r>
              <a:rPr lang="en-US" dirty="0"/>
              <a:t>Connection segment of length </a:t>
            </a:r>
            <a:r>
              <a:rPr lang="cs-CZ" dirty="0"/>
              <a:t>1</a:t>
            </a:r>
          </a:p>
          <a:p>
            <a:r>
              <a:rPr lang="en-US" dirty="0"/>
              <a:t>Total path length </a:t>
            </a:r>
            <a:r>
              <a:rPr lang="cs-CZ" dirty="0"/>
              <a:t>: </a:t>
            </a:r>
            <a:r>
              <a:rPr lang="cs-CZ" i="1" dirty="0"/>
              <a:t>k</a:t>
            </a:r>
            <a:r>
              <a:rPr lang="cs-CZ" dirty="0"/>
              <a:t> = </a:t>
            </a:r>
            <a:r>
              <a:rPr lang="cs-CZ" i="1" dirty="0"/>
              <a:t>s</a:t>
            </a:r>
            <a:r>
              <a:rPr lang="cs-CZ" dirty="0"/>
              <a:t> + </a:t>
            </a:r>
            <a:r>
              <a:rPr lang="cs-CZ" i="1" dirty="0"/>
              <a:t>t</a:t>
            </a:r>
            <a:r>
              <a:rPr lang="cs-CZ" dirty="0"/>
              <a:t> – 1 (</a:t>
            </a:r>
            <a:r>
              <a:rPr lang="en-US" dirty="0"/>
              <a:t>number of </a:t>
            </a:r>
            <a:r>
              <a:rPr lang="en-US" b="1" dirty="0"/>
              <a:t>segments</a:t>
            </a:r>
            <a:r>
              <a:rPr lang="cs-CZ" dirty="0"/>
              <a:t>)</a:t>
            </a:r>
          </a:p>
          <a:p>
            <a:endParaRPr lang="cs-CZ" dirty="0"/>
          </a:p>
          <a:p>
            <a:r>
              <a:rPr lang="en-US" dirty="0"/>
              <a:t>In BPT, there are </a:t>
            </a:r>
            <a:r>
              <a:rPr lang="cs-CZ" i="1" dirty="0"/>
              <a:t>k</a:t>
            </a:r>
            <a:r>
              <a:rPr lang="cs-CZ" dirty="0"/>
              <a:t>+2 </a:t>
            </a:r>
            <a:r>
              <a:rPr lang="en-US" dirty="0"/>
              <a:t>way to generate a path of length </a:t>
            </a:r>
            <a:r>
              <a:rPr lang="cs-CZ" i="1" dirty="0"/>
              <a:t>k</a:t>
            </a:r>
            <a:endParaRPr lang="en-US" i="1" dirty="0"/>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7529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Sampling techniques in BPT</a:t>
            </a:r>
          </a:p>
        </p:txBody>
      </p:sp>
      <p:sp>
        <p:nvSpPr>
          <p:cNvPr id="21507" name="Content Placeholder 2"/>
          <p:cNvSpPr>
            <a:spLocks noGrp="1"/>
          </p:cNvSpPr>
          <p:nvPr>
            <p:ph idx="1"/>
          </p:nvPr>
        </p:nvSpPr>
        <p:spPr/>
        <p:txBody>
          <a:bodyPr/>
          <a:lstStyle/>
          <a:p>
            <a:endParaRPr lang="cs-CZ" dirty="0"/>
          </a:p>
          <a:p>
            <a:r>
              <a:rPr lang="en-US" dirty="0"/>
              <a:t>Each path sampling technique has a different </a:t>
            </a:r>
            <a:r>
              <a:rPr lang="en-US" b="1" dirty="0"/>
              <a:t>probability density</a:t>
            </a:r>
            <a:r>
              <a:rPr lang="cs-CZ" b="1" dirty="0"/>
              <a:t> </a:t>
            </a:r>
            <a:r>
              <a:rPr lang="cs-CZ" b="1" i="1" dirty="0" err="1"/>
              <a:t>p</a:t>
            </a:r>
            <a:r>
              <a:rPr lang="cs-CZ" b="1" i="1" baseline="-25000" dirty="0" err="1"/>
              <a:t>s</a:t>
            </a:r>
            <a:r>
              <a:rPr lang="cs-CZ" b="1" baseline="-25000" dirty="0" err="1"/>
              <a:t>,</a:t>
            </a:r>
            <a:r>
              <a:rPr lang="cs-CZ" b="1" i="1" baseline="-25000" dirty="0" err="1"/>
              <a:t>t</a:t>
            </a:r>
            <a:endParaRPr lang="cs-CZ" b="1" i="1" dirty="0"/>
          </a:p>
          <a:p>
            <a:endParaRPr lang="cs-CZ" dirty="0"/>
          </a:p>
          <a:p>
            <a:r>
              <a:rPr lang="en-US" dirty="0"/>
              <a:t>Each techniques is efficient at sampling different kinds of lighting effects</a:t>
            </a:r>
            <a:endParaRPr lang="cs-CZ" dirty="0"/>
          </a:p>
          <a:p>
            <a:endParaRPr lang="cs-CZ" dirty="0"/>
          </a:p>
          <a:p>
            <a:r>
              <a:rPr lang="en-US" dirty="0"/>
              <a:t>All of them estimate the </a:t>
            </a:r>
            <a:r>
              <a:rPr lang="en-US" b="1" dirty="0"/>
              <a:t>same integral</a:t>
            </a:r>
            <a:endParaRPr lang="cs-CZ" b="1" dirty="0"/>
          </a:p>
        </p:txBody>
      </p: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8073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66700"/>
            <a:ext cx="8367713" cy="1104900"/>
          </a:xfrm>
        </p:spPr>
        <p:txBody>
          <a:bodyPr/>
          <a:lstStyle/>
          <a:p>
            <a:r>
              <a:rPr lang="en-US" dirty="0"/>
              <a:t>Combination of path sampling techniques</a:t>
            </a:r>
          </a:p>
        </p:txBody>
      </p:sp>
      <p:sp>
        <p:nvSpPr>
          <p:cNvPr id="22531" name="Content Placeholder 2"/>
          <p:cNvSpPr>
            <a:spLocks noGrp="1"/>
          </p:cNvSpPr>
          <p:nvPr>
            <p:ph idx="1"/>
          </p:nvPr>
        </p:nvSpPr>
        <p:spPr/>
        <p:txBody>
          <a:bodyPr/>
          <a:lstStyle/>
          <a:p>
            <a:r>
              <a:rPr lang="en-US" dirty="0"/>
              <a:t>Combined estimator </a:t>
            </a:r>
            <a:r>
              <a:rPr lang="cs-CZ" dirty="0"/>
              <a:t>(MIS)</a:t>
            </a:r>
          </a:p>
          <a:p>
            <a:endParaRPr lang="en-US" dirty="0"/>
          </a:p>
        </p:txBody>
      </p:sp>
      <p:pic>
        <p:nvPicPr>
          <p:cNvPr id="22532" name="Picture 2"/>
          <p:cNvPicPr>
            <a:picLocks noChangeAspect="1" noChangeArrowheads="1"/>
          </p:cNvPicPr>
          <p:nvPr/>
        </p:nvPicPr>
        <p:blipFill>
          <a:blip r:embed="rId2" cstate="print"/>
          <a:srcRect/>
          <a:stretch>
            <a:fillRect/>
          </a:stretch>
        </p:blipFill>
        <p:spPr bwMode="auto">
          <a:xfrm>
            <a:off x="2195513" y="2492375"/>
            <a:ext cx="4610100" cy="981075"/>
          </a:xfrm>
          <a:prstGeom prst="rect">
            <a:avLst/>
          </a:prstGeom>
          <a:noFill/>
          <a:ln w="12700">
            <a:noFill/>
            <a:miter lim="800000"/>
            <a:headEnd/>
            <a:tailEnd/>
          </a:ln>
        </p:spPr>
      </p:pic>
      <p:sp>
        <p:nvSpPr>
          <p:cNvPr id="7" name="TextBox 6"/>
          <p:cNvSpPr txBox="1"/>
          <p:nvPr/>
        </p:nvSpPr>
        <p:spPr>
          <a:xfrm>
            <a:off x="3419475" y="4326195"/>
            <a:ext cx="3775393" cy="830997"/>
          </a:xfrm>
          <a:prstGeom prst="rect">
            <a:avLst/>
          </a:prstGeom>
          <a:noFill/>
          <a:ln w="28575">
            <a:solidFill>
              <a:schemeClr val="accent1">
                <a:lumMod val="75000"/>
              </a:schemeClr>
            </a:solidFill>
          </a:ln>
        </p:spPr>
        <p:txBody>
          <a:bodyPr wrap="none">
            <a:spAutoFit/>
          </a:bodyPr>
          <a:lstStyle/>
          <a:p>
            <a:pPr>
              <a:defRPr/>
            </a:pPr>
            <a:r>
              <a:rPr lang="en-US" sz="2400" b="1" dirty="0">
                <a:latin typeface="+mj-lt"/>
              </a:rPr>
              <a:t>MIS weights</a:t>
            </a:r>
            <a:r>
              <a:rPr lang="en-US" sz="2400" dirty="0">
                <a:latin typeface="+mj-lt"/>
              </a:rPr>
              <a:t> </a:t>
            </a:r>
            <a:br>
              <a:rPr lang="cs-CZ" sz="2400" dirty="0">
                <a:latin typeface="+mj-lt"/>
              </a:rPr>
            </a:br>
            <a:r>
              <a:rPr lang="en-US" sz="2400" dirty="0">
                <a:latin typeface="+mj-lt"/>
              </a:rPr>
              <a:t>(e.g. the balance heuristic</a:t>
            </a:r>
            <a:r>
              <a:rPr lang="cs-CZ" sz="2400" dirty="0">
                <a:latin typeface="+mj-lt"/>
              </a:rPr>
              <a:t>)</a:t>
            </a:r>
            <a:endParaRPr lang="en-US" sz="2400" dirty="0">
              <a:latin typeface="+mj-lt"/>
            </a:endParaRPr>
          </a:p>
        </p:txBody>
      </p:sp>
      <p:cxnSp>
        <p:nvCxnSpPr>
          <p:cNvPr id="9" name="Straight Connector 8"/>
          <p:cNvCxnSpPr>
            <a:stCxn id="7" idx="0"/>
          </p:cNvCxnSpPr>
          <p:nvPr/>
        </p:nvCxnSpPr>
        <p:spPr bwMode="auto">
          <a:xfrm flipH="1" flipV="1">
            <a:off x="4500009" y="3212977"/>
            <a:ext cx="807163" cy="1113218"/>
          </a:xfrm>
          <a:prstGeom prst="line">
            <a:avLst/>
          </a:prstGeom>
          <a:solidFill>
            <a:schemeClr val="accent1"/>
          </a:solidFill>
          <a:ln w="28575" cap="flat" cmpd="sng" algn="ctr">
            <a:solidFill>
              <a:schemeClr val="accent1">
                <a:lumMod val="75000"/>
              </a:schemeClr>
            </a:solidFill>
            <a:prstDash val="solid"/>
            <a:round/>
            <a:headEnd type="none" w="med" len="med"/>
            <a:tailEnd type="none" w="med" len="med"/>
          </a:ln>
          <a:effectLst/>
        </p:spPr>
      </p:cxnSp>
      <p:sp>
        <p:nvSpPr>
          <p:cNvPr id="2" name="Footer Placeholder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85668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a:t>BPT implementation</a:t>
            </a:r>
            <a:r>
              <a:rPr lang="cs-CZ" dirty="0"/>
              <a:t> in </a:t>
            </a:r>
            <a:r>
              <a:rPr lang="en-US" dirty="0"/>
              <a:t>practice</a:t>
            </a:r>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709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a:t>BPT implementation</a:t>
            </a:r>
            <a:r>
              <a:rPr lang="cs-CZ" dirty="0"/>
              <a:t> in </a:t>
            </a:r>
            <a:r>
              <a:rPr lang="en-US" dirty="0"/>
              <a:t>practice</a:t>
            </a:r>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4" name="Volný tvar 2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Volný tvar 24"/>
          <p:cNvSpPr/>
          <p:nvPr/>
        </p:nvSpPr>
        <p:spPr>
          <a:xfrm>
            <a:off x="1926825" y="2348880"/>
            <a:ext cx="5298805" cy="254808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Lst>
            <a:ahLst/>
            <a:cxnLst>
              <a:cxn ang="0">
                <a:pos x="connsiteX0" y="connsiteY0"/>
              </a:cxn>
              <a:cxn ang="0">
                <a:pos x="connsiteX1" y="connsiteY1"/>
              </a:cxn>
              <a:cxn ang="0">
                <a:pos x="connsiteX2" y="connsiteY2"/>
              </a:cxn>
              <a:cxn ang="0">
                <a:pos x="connsiteX3" y="connsiteY3"/>
              </a:cxn>
            </a:cxnLst>
            <a:rect l="l" t="t" r="r" b="b"/>
            <a:pathLst>
              <a:path w="5298805" h="2548082">
                <a:moveTo>
                  <a:pt x="0" y="1960668"/>
                </a:moveTo>
                <a:lnTo>
                  <a:pt x="1582386" y="2548082"/>
                </a:lnTo>
                <a:lnTo>
                  <a:pt x="3179830" y="11841"/>
                </a:lnTo>
                <a:lnTo>
                  <a:pt x="5298805" y="0"/>
                </a:lnTo>
              </a:path>
            </a:pathLst>
          </a:custGeom>
          <a:ln w="38100">
            <a:solidFill>
              <a:srgbClr val="0070C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Volný tvar 25"/>
          <p:cNvSpPr/>
          <p:nvPr/>
        </p:nvSpPr>
        <p:spPr>
          <a:xfrm>
            <a:off x="1795695" y="2501282"/>
            <a:ext cx="5582335" cy="2655350"/>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 name="connsiteX0" fmla="*/ 0 w 5298805"/>
              <a:gd name="connsiteY0" fmla="*/ 1960668 h 2631216"/>
              <a:gd name="connsiteX1" fmla="*/ 1582386 w 5298805"/>
              <a:gd name="connsiteY1" fmla="*/ 2548082 h 2631216"/>
              <a:gd name="connsiteX2" fmla="*/ 4208530 w 5298805"/>
              <a:gd name="connsiteY2" fmla="*/ 2631216 h 2631216"/>
              <a:gd name="connsiteX3" fmla="*/ 5298805 w 5298805"/>
              <a:gd name="connsiteY3" fmla="*/ 0 h 2631216"/>
              <a:gd name="connsiteX0" fmla="*/ 0 w 5298805"/>
              <a:gd name="connsiteY0" fmla="*/ 1960668 h 2652857"/>
              <a:gd name="connsiteX1" fmla="*/ 1496661 w 5298805"/>
              <a:gd name="connsiteY1" fmla="*/ 2652857 h 2652857"/>
              <a:gd name="connsiteX2" fmla="*/ 4208530 w 5298805"/>
              <a:gd name="connsiteY2" fmla="*/ 2631216 h 2652857"/>
              <a:gd name="connsiteX3" fmla="*/ 5298805 w 5298805"/>
              <a:gd name="connsiteY3" fmla="*/ 0 h 2652857"/>
              <a:gd name="connsiteX0" fmla="*/ 0 w 5298805"/>
              <a:gd name="connsiteY0" fmla="*/ 1960668 h 2631216"/>
              <a:gd name="connsiteX1" fmla="*/ 1439511 w 5298805"/>
              <a:gd name="connsiteY1" fmla="*/ 2624282 h 2631216"/>
              <a:gd name="connsiteX2" fmla="*/ 4208530 w 5298805"/>
              <a:gd name="connsiteY2" fmla="*/ 2631216 h 2631216"/>
              <a:gd name="connsiteX3" fmla="*/ 5298805 w 5298805"/>
              <a:gd name="connsiteY3" fmla="*/ 0 h 2631216"/>
              <a:gd name="connsiteX0" fmla="*/ 0 w 5565505"/>
              <a:gd name="connsiteY0" fmla="*/ 1970193 h 2631216"/>
              <a:gd name="connsiteX1" fmla="*/ 1706211 w 5565505"/>
              <a:gd name="connsiteY1" fmla="*/ 2624282 h 2631216"/>
              <a:gd name="connsiteX2" fmla="*/ 4475230 w 5565505"/>
              <a:gd name="connsiteY2" fmla="*/ 2631216 h 2631216"/>
              <a:gd name="connsiteX3" fmla="*/ 5565505 w 5565505"/>
              <a:gd name="connsiteY3" fmla="*/ 0 h 2631216"/>
              <a:gd name="connsiteX0" fmla="*/ 0 w 5565505"/>
              <a:gd name="connsiteY0" fmla="*/ 1970193 h 2633807"/>
              <a:gd name="connsiteX1" fmla="*/ 1649061 w 5565505"/>
              <a:gd name="connsiteY1" fmla="*/ 2633807 h 2633807"/>
              <a:gd name="connsiteX2" fmla="*/ 4475230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84755 w 5565505"/>
              <a:gd name="connsiteY2" fmla="*/ 2659791 h 2659791"/>
              <a:gd name="connsiteX3" fmla="*/ 5565505 w 5565505"/>
              <a:gd name="connsiteY3" fmla="*/ 0 h 2659791"/>
              <a:gd name="connsiteX0" fmla="*/ 0 w 5565505"/>
              <a:gd name="connsiteY0" fmla="*/ 1970193 h 2633807"/>
              <a:gd name="connsiteX1" fmla="*/ 1649061 w 5565505"/>
              <a:gd name="connsiteY1" fmla="*/ 2633807 h 2633807"/>
              <a:gd name="connsiteX2" fmla="*/ 4484755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65705 w 5565505"/>
              <a:gd name="connsiteY2" fmla="*/ 2659791 h 2659791"/>
              <a:gd name="connsiteX3" fmla="*/ 5565505 w 5565505"/>
              <a:gd name="connsiteY3" fmla="*/ 0 h 2659791"/>
              <a:gd name="connsiteX0" fmla="*/ 0 w 5565505"/>
              <a:gd name="connsiteY0" fmla="*/ 1970193 h 2640741"/>
              <a:gd name="connsiteX1" fmla="*/ 1649061 w 5565505"/>
              <a:gd name="connsiteY1" fmla="*/ 2633807 h 2640741"/>
              <a:gd name="connsiteX2" fmla="*/ 4503805 w 5565505"/>
              <a:gd name="connsiteY2" fmla="*/ 2640741 h 2640741"/>
              <a:gd name="connsiteX3" fmla="*/ 5565505 w 5565505"/>
              <a:gd name="connsiteY3" fmla="*/ 0 h 2640741"/>
              <a:gd name="connsiteX0" fmla="*/ 0 w 5565505"/>
              <a:gd name="connsiteY0" fmla="*/ 1970193 h 2633807"/>
              <a:gd name="connsiteX1" fmla="*/ 1649061 w 5565505"/>
              <a:gd name="connsiteY1" fmla="*/ 2633807 h 2633807"/>
              <a:gd name="connsiteX2" fmla="*/ 4475230 w 5565505"/>
              <a:gd name="connsiteY2" fmla="*/ 2621691 h 2633807"/>
              <a:gd name="connsiteX3" fmla="*/ 5565505 w 5565505"/>
              <a:gd name="connsiteY3" fmla="*/ 0 h 2633807"/>
              <a:gd name="connsiteX0" fmla="*/ 0 w 5565505"/>
              <a:gd name="connsiteY0" fmla="*/ 1970193 h 2621691"/>
              <a:gd name="connsiteX1" fmla="*/ 1658586 w 5565505"/>
              <a:gd name="connsiteY1" fmla="*/ 2595707 h 2621691"/>
              <a:gd name="connsiteX2" fmla="*/ 4475230 w 5565505"/>
              <a:gd name="connsiteY2" fmla="*/ 2621691 h 2621691"/>
              <a:gd name="connsiteX3" fmla="*/ 5565505 w 5565505"/>
              <a:gd name="connsiteY3" fmla="*/ 0 h 2621691"/>
              <a:gd name="connsiteX0" fmla="*/ 0 w 5565505"/>
              <a:gd name="connsiteY0" fmla="*/ 1970193 h 2624282"/>
              <a:gd name="connsiteX1" fmla="*/ 1677636 w 5565505"/>
              <a:gd name="connsiteY1" fmla="*/ 2624282 h 2624282"/>
              <a:gd name="connsiteX2" fmla="*/ 4475230 w 5565505"/>
              <a:gd name="connsiteY2" fmla="*/ 2621691 h 2624282"/>
              <a:gd name="connsiteX3" fmla="*/ 5565505 w 5565505"/>
              <a:gd name="connsiteY3" fmla="*/ 0 h 2624282"/>
              <a:gd name="connsiteX0" fmla="*/ 0 w 5565505"/>
              <a:gd name="connsiteY0" fmla="*/ 1970193 h 2646721"/>
              <a:gd name="connsiteX1" fmla="*/ 1683246 w 5565505"/>
              <a:gd name="connsiteY1" fmla="*/ 2646721 h 2646721"/>
              <a:gd name="connsiteX2" fmla="*/ 4475230 w 5565505"/>
              <a:gd name="connsiteY2" fmla="*/ 2621691 h 2646721"/>
              <a:gd name="connsiteX3" fmla="*/ 5565505 w 5565505"/>
              <a:gd name="connsiteY3" fmla="*/ 0 h 2646721"/>
              <a:gd name="connsiteX0" fmla="*/ 0 w 5582335"/>
              <a:gd name="connsiteY0" fmla="*/ 1992632 h 2646721"/>
              <a:gd name="connsiteX1" fmla="*/ 1700076 w 5582335"/>
              <a:gd name="connsiteY1" fmla="*/ 2646721 h 2646721"/>
              <a:gd name="connsiteX2" fmla="*/ 4492060 w 5582335"/>
              <a:gd name="connsiteY2" fmla="*/ 2621691 h 2646721"/>
              <a:gd name="connsiteX3" fmla="*/ 5582335 w 5582335"/>
              <a:gd name="connsiteY3" fmla="*/ 0 h 2646721"/>
              <a:gd name="connsiteX0" fmla="*/ 0 w 5582335"/>
              <a:gd name="connsiteY0" fmla="*/ 1992632 h 2646721"/>
              <a:gd name="connsiteX1" fmla="*/ 1700076 w 5582335"/>
              <a:gd name="connsiteY1" fmla="*/ 2646721 h 2646721"/>
              <a:gd name="connsiteX2" fmla="*/ 4508889 w 5582335"/>
              <a:gd name="connsiteY2" fmla="*/ 2632911 h 2646721"/>
              <a:gd name="connsiteX3" fmla="*/ 5582335 w 5582335"/>
              <a:gd name="connsiteY3" fmla="*/ 0 h 2646721"/>
              <a:gd name="connsiteX0" fmla="*/ 0 w 5582335"/>
              <a:gd name="connsiteY0" fmla="*/ 1992632 h 2649740"/>
              <a:gd name="connsiteX1" fmla="*/ 1700076 w 5582335"/>
              <a:gd name="connsiteY1" fmla="*/ 2646721 h 2649740"/>
              <a:gd name="connsiteX2" fmla="*/ 4508889 w 5582335"/>
              <a:gd name="connsiteY2" fmla="*/ 2649740 h 2649740"/>
              <a:gd name="connsiteX3" fmla="*/ 5582335 w 5582335"/>
              <a:gd name="connsiteY3" fmla="*/ 0 h 2649740"/>
              <a:gd name="connsiteX0" fmla="*/ 0 w 5582335"/>
              <a:gd name="connsiteY0" fmla="*/ 1992632 h 2646721"/>
              <a:gd name="connsiteX1" fmla="*/ 1700076 w 5582335"/>
              <a:gd name="connsiteY1" fmla="*/ 2646721 h 2646721"/>
              <a:gd name="connsiteX2" fmla="*/ 4514499 w 5582335"/>
              <a:gd name="connsiteY2" fmla="*/ 2632910 h 2646721"/>
              <a:gd name="connsiteX3" fmla="*/ 5582335 w 5582335"/>
              <a:gd name="connsiteY3" fmla="*/ 0 h 2646721"/>
              <a:gd name="connsiteX0" fmla="*/ 0 w 5582335"/>
              <a:gd name="connsiteY0" fmla="*/ 1992632 h 2655350"/>
              <a:gd name="connsiteX1" fmla="*/ 1700076 w 5582335"/>
              <a:gd name="connsiteY1" fmla="*/ 2646721 h 2655350"/>
              <a:gd name="connsiteX2" fmla="*/ 4514499 w 5582335"/>
              <a:gd name="connsiteY2" fmla="*/ 2655350 h 2655350"/>
              <a:gd name="connsiteX3" fmla="*/ 5582335 w 5582335"/>
              <a:gd name="connsiteY3" fmla="*/ 0 h 2655350"/>
            </a:gdLst>
            <a:ahLst/>
            <a:cxnLst>
              <a:cxn ang="0">
                <a:pos x="connsiteX0" y="connsiteY0"/>
              </a:cxn>
              <a:cxn ang="0">
                <a:pos x="connsiteX1" y="connsiteY1"/>
              </a:cxn>
              <a:cxn ang="0">
                <a:pos x="connsiteX2" y="connsiteY2"/>
              </a:cxn>
              <a:cxn ang="0">
                <a:pos x="connsiteX3" y="connsiteY3"/>
              </a:cxn>
            </a:cxnLst>
            <a:rect l="l" t="t" r="r" b="b"/>
            <a:pathLst>
              <a:path w="5582335" h="2655350">
                <a:moveTo>
                  <a:pt x="0" y="1992632"/>
                </a:moveTo>
                <a:lnTo>
                  <a:pt x="1700076" y="2646721"/>
                </a:lnTo>
                <a:lnTo>
                  <a:pt x="4514499" y="2655350"/>
                </a:lnTo>
                <a:lnTo>
                  <a:pt x="5582335" y="0"/>
                </a:lnTo>
              </a:path>
            </a:pathLst>
          </a:custGeom>
          <a:ln w="38100">
            <a:solidFill>
              <a:srgbClr val="FF0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34195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BPT implementation</a:t>
            </a:r>
            <a:r>
              <a:rPr lang="cs-CZ" dirty="0"/>
              <a:t> in </a:t>
            </a:r>
            <a:r>
              <a:rPr lang="en-US" dirty="0"/>
              <a:t>practice</a:t>
            </a:r>
          </a:p>
        </p:txBody>
      </p:sp>
      <p:sp>
        <p:nvSpPr>
          <p:cNvPr id="23555" name="Content Placeholder 2"/>
          <p:cNvSpPr>
            <a:spLocks noGrp="1"/>
          </p:cNvSpPr>
          <p:nvPr>
            <p:ph idx="1"/>
          </p:nvPr>
        </p:nvSpPr>
        <p:spPr/>
        <p:txBody>
          <a:bodyPr/>
          <a:lstStyle/>
          <a:p>
            <a:r>
              <a:rPr lang="en-US" dirty="0"/>
              <a:t>Sample a sub-path of a random length starting </a:t>
            </a:r>
            <a:r>
              <a:rPr lang="en-US" b="1" dirty="0"/>
              <a:t>from light sources</a:t>
            </a:r>
            <a:endParaRPr lang="cs-CZ" b="1" dirty="0"/>
          </a:p>
          <a:p>
            <a:pPr>
              <a:buFont typeface="Monotype Sorts" charset="2"/>
              <a:buNone/>
            </a:pPr>
            <a:endParaRPr lang="cs-CZ" dirty="0"/>
          </a:p>
          <a:p>
            <a:r>
              <a:rPr lang="en-US" dirty="0"/>
              <a:t>Sample a sub-path of random length starting </a:t>
            </a:r>
            <a:r>
              <a:rPr lang="en-US" b="1" dirty="0"/>
              <a:t>from the camera</a:t>
            </a:r>
            <a:endParaRPr lang="cs-CZ" b="1" dirty="0"/>
          </a:p>
          <a:p>
            <a:endParaRPr lang="cs-CZ" dirty="0"/>
          </a:p>
          <a:p>
            <a:r>
              <a:rPr lang="en-US" dirty="0"/>
              <a:t>Connect each </a:t>
            </a:r>
            <a:r>
              <a:rPr lang="cs-CZ" b="1" dirty="0"/>
              <a:t>prefix </a:t>
            </a:r>
            <a:r>
              <a:rPr lang="en-US" b="1" dirty="0"/>
              <a:t>of a sub-path from light</a:t>
            </a:r>
            <a:r>
              <a:rPr lang="cs-CZ" dirty="0"/>
              <a:t> </a:t>
            </a:r>
            <a:r>
              <a:rPr lang="en-US" dirty="0"/>
              <a:t>with each </a:t>
            </a:r>
            <a:r>
              <a:rPr lang="en-US" b="1" dirty="0"/>
              <a:t>suffix of a sub-path from the camera</a:t>
            </a:r>
          </a:p>
        </p:txBody>
      </p:sp>
      <p:pic>
        <p:nvPicPr>
          <p:cNvPr id="23556" name="Picture 2"/>
          <p:cNvPicPr>
            <a:picLocks noChangeAspect="1" noChangeArrowheads="1"/>
          </p:cNvPicPr>
          <p:nvPr/>
        </p:nvPicPr>
        <p:blipFill>
          <a:blip r:embed="rId2" cstate="print"/>
          <a:srcRect/>
          <a:stretch>
            <a:fillRect/>
          </a:stretch>
        </p:blipFill>
        <p:spPr bwMode="auto">
          <a:xfrm>
            <a:off x="3491880" y="2276872"/>
            <a:ext cx="1876425" cy="495300"/>
          </a:xfrm>
          <a:prstGeom prst="rect">
            <a:avLst/>
          </a:prstGeom>
          <a:noFill/>
          <a:ln w="12700">
            <a:noFill/>
            <a:miter lim="800000"/>
            <a:headEnd/>
            <a:tailEnd/>
          </a:ln>
        </p:spPr>
      </p:pic>
      <p:pic>
        <p:nvPicPr>
          <p:cNvPr id="23557" name="Picture 4"/>
          <p:cNvPicPr>
            <a:picLocks noChangeAspect="1" noChangeArrowheads="1"/>
          </p:cNvPicPr>
          <p:nvPr/>
        </p:nvPicPr>
        <p:blipFill>
          <a:blip r:embed="rId3" cstate="print"/>
          <a:srcRect/>
          <a:stretch>
            <a:fillRect/>
          </a:stretch>
        </p:blipFill>
        <p:spPr bwMode="auto">
          <a:xfrm>
            <a:off x="3569196" y="3475856"/>
            <a:ext cx="1866900" cy="457200"/>
          </a:xfrm>
          <a:prstGeom prst="rect">
            <a:avLst/>
          </a:prstGeom>
          <a:noFill/>
          <a:ln w="12700">
            <a:noFill/>
            <a:miter lim="800000"/>
            <a:headEnd/>
            <a:tailEnd/>
          </a:ln>
        </p:spPr>
      </p:pic>
      <p:pic>
        <p:nvPicPr>
          <p:cNvPr id="23560" name="Picture 5"/>
          <p:cNvPicPr>
            <a:picLocks noChangeAspect="1" noChangeArrowheads="1"/>
          </p:cNvPicPr>
          <p:nvPr/>
        </p:nvPicPr>
        <p:blipFill>
          <a:blip r:embed="rId4" cstate="print"/>
          <a:srcRect/>
          <a:stretch>
            <a:fillRect/>
          </a:stretch>
        </p:blipFill>
        <p:spPr bwMode="auto">
          <a:xfrm>
            <a:off x="2339752" y="4941168"/>
            <a:ext cx="4171950" cy="466725"/>
          </a:xfrm>
          <a:prstGeom prst="rect">
            <a:avLst/>
          </a:prstGeom>
          <a:noFill/>
          <a:ln w="12700">
            <a:noFill/>
            <a:miter lim="800000"/>
            <a:headEnd/>
            <a:tailEnd/>
          </a:ln>
        </p:spPr>
      </p:pic>
      <p:sp>
        <p:nvSpPr>
          <p:cNvPr id="2" name="Footer Placeholder 1"/>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40644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wrap="square" anchor="t">
            <a:normAutofit/>
          </a:bodyPr>
          <a:lstStyle/>
          <a:p>
            <a:r>
              <a:rPr lang="en-US" b="1" dirty="0"/>
              <a:t>Light transport – Global illumination</a:t>
            </a:r>
          </a:p>
        </p:txBody>
      </p:sp>
      <p:sp>
        <p:nvSpPr>
          <p:cNvPr id="13" name="Text Placeholder 12">
            <a:extLst>
              <a:ext uri="{FF2B5EF4-FFF2-40B4-BE49-F238E27FC236}">
                <a16:creationId xmlns:a16="http://schemas.microsoft.com/office/drawing/2014/main" id="{54D5A1A3-4E37-47DC-8FB3-879AE7434301}"/>
              </a:ext>
            </a:extLst>
          </p:cNvPr>
          <p:cNvSpPr>
            <a:spLocks noGrp="1"/>
          </p:cNvSpPr>
          <p:nvPr>
            <p:ph type="body" sz="half" idx="1"/>
          </p:nvPr>
        </p:nvSpPr>
        <p:spPr>
          <a:xfrm>
            <a:off x="457200" y="1600200"/>
            <a:ext cx="4038600" cy="4530725"/>
          </a:xfrm>
        </p:spPr>
        <p:txBody>
          <a:bodyPr wrap="square" anchor="t">
            <a:normAutofit/>
          </a:bodyPr>
          <a:lstStyle/>
          <a:p>
            <a:r>
              <a:rPr lang="en-US" dirty="0" err="1"/>
              <a:t>Archviz</a:t>
            </a:r>
            <a:endParaRPr lang="en-US" dirty="0"/>
          </a:p>
          <a:p>
            <a:r>
              <a:rPr lang="en-US" dirty="0"/>
              <a:t>Movies</a:t>
            </a:r>
          </a:p>
          <a:p>
            <a:r>
              <a:rPr lang="en-US" b="1" dirty="0"/>
              <a:t>Games</a:t>
            </a:r>
          </a:p>
          <a:p>
            <a:pPr lvl="1"/>
            <a:r>
              <a:rPr lang="en-US" sz="2000" dirty="0">
                <a:hlinkClick r:id="rId3"/>
              </a:rPr>
              <a:t>Ray tracing on GPUs </a:t>
            </a:r>
            <a:r>
              <a:rPr lang="en-US" sz="2000" dirty="0">
                <a:hlinkClick r:id="rId3"/>
              </a:rPr>
              <a:t>-</a:t>
            </a:r>
            <a:r>
              <a:rPr lang="en-US" sz="2000" dirty="0">
                <a:hlinkClick r:id="rId3"/>
              </a:rPr>
              <a:t> NVIDIA</a:t>
            </a:r>
            <a:endParaRPr lang="en-US" sz="2000" dirty="0"/>
          </a:p>
          <a:p>
            <a:pPr lvl="1"/>
            <a:r>
              <a:rPr lang="en-US" sz="2000" dirty="0">
                <a:hlinkClick r:id="rId4"/>
              </a:rPr>
              <a:t>Faking RTX Global Illumination vs. RTX | 100% Ray-traced Game</a:t>
            </a:r>
            <a:endParaRPr lang="en-US" sz="2000" dirty="0"/>
          </a:p>
          <a:p>
            <a:pPr lvl="1"/>
            <a:endParaRPr lang="en-US" dirty="0"/>
          </a:p>
          <a:p>
            <a:pPr lvl="1"/>
            <a:endParaRPr lang="en-US" b="1" dirty="0"/>
          </a:p>
        </p:txBody>
      </p:sp>
      <p:pic>
        <p:nvPicPr>
          <p:cNvPr id="6" name="Picture 5">
            <a:extLst>
              <a:ext uri="{FF2B5EF4-FFF2-40B4-BE49-F238E27FC236}">
                <a16:creationId xmlns:a16="http://schemas.microsoft.com/office/drawing/2014/main" id="{AF7975C4-B309-4A6B-B385-0A93871E06C2}"/>
              </a:ext>
            </a:extLst>
          </p:cNvPr>
          <p:cNvPicPr>
            <a:picLocks noChangeAspect="1"/>
          </p:cNvPicPr>
          <p:nvPr/>
        </p:nvPicPr>
        <p:blipFill>
          <a:blip r:embed="rId5"/>
          <a:stretch>
            <a:fillRect/>
          </a:stretch>
        </p:blipFill>
        <p:spPr>
          <a:xfrm>
            <a:off x="4648200" y="2840768"/>
            <a:ext cx="4038600" cy="2049589"/>
          </a:xfrm>
          <a:prstGeom prst="rect">
            <a:avLst/>
          </a:prstGeom>
          <a:noFill/>
        </p:spPr>
      </p:pic>
      <p:sp>
        <p:nvSpPr>
          <p:cNvPr id="8" name="TextovéPole 6">
            <a:extLst>
              <a:ext uri="{FF2B5EF4-FFF2-40B4-BE49-F238E27FC236}">
                <a16:creationId xmlns:a16="http://schemas.microsoft.com/office/drawing/2014/main" id="{45B0C707-33EB-4B51-AF02-4E25D1297488}"/>
              </a:ext>
            </a:extLst>
          </p:cNvPr>
          <p:cNvSpPr txBox="1"/>
          <p:nvPr/>
        </p:nvSpPr>
        <p:spPr>
          <a:xfrm>
            <a:off x="7763149" y="4908460"/>
            <a:ext cx="923651" cy="276999"/>
          </a:xfrm>
          <a:prstGeom prst="rect">
            <a:avLst/>
          </a:prstGeom>
          <a:noFill/>
        </p:spPr>
        <p:txBody>
          <a:bodyPr wrap="none" rtlCol="0">
            <a:spAutoFit/>
          </a:bodyPr>
          <a:lstStyle/>
          <a:p>
            <a:r>
              <a:rPr lang="en-US" sz="1200" dirty="0">
                <a:solidFill>
                  <a:schemeClr val="tx2"/>
                </a:solidFill>
                <a:latin typeface="+mn-lt"/>
              </a:rPr>
              <a:t>© NVIDIA</a:t>
            </a:r>
          </a:p>
        </p:txBody>
      </p:sp>
      <p:sp>
        <p:nvSpPr>
          <p:cNvPr id="9" name="Footer Placeholder 1">
            <a:extLst>
              <a:ext uri="{FF2B5EF4-FFF2-40B4-BE49-F238E27FC236}">
                <a16:creationId xmlns:a16="http://schemas.microsoft.com/office/drawing/2014/main" id="{506D269B-9059-45DE-B71B-187EC756D78B}"/>
              </a:ext>
            </a:extLst>
          </p:cNvPr>
          <p:cNvSpPr>
            <a:spLocks noGrp="1"/>
          </p:cNvSpPr>
          <p:nvPr>
            <p:ph type="ftr" sz="quarter" idx="11"/>
          </p:nvPr>
        </p:nvSpPr>
        <p:spPr>
          <a:xfrm>
            <a:off x="2771800" y="6248400"/>
            <a:ext cx="3456384" cy="457200"/>
          </a:xfrm>
        </p:spPr>
        <p:txBody>
          <a:bodyPr/>
          <a:lstStyle/>
          <a:p>
            <a:pPr>
              <a:defRPr/>
            </a:pPr>
            <a:r>
              <a:rPr lang="en-US" altLang="en-US"/>
              <a:t>Advanced 3D Graphics (NPGR010) - J. Vorba 2020</a:t>
            </a:r>
          </a:p>
        </p:txBody>
      </p:sp>
    </p:spTree>
    <p:extLst>
      <p:ext uri="{BB962C8B-B14F-4D97-AF65-F5344CB8AC3E}">
        <p14:creationId xmlns:p14="http://schemas.microsoft.com/office/powerpoint/2010/main" val="390545116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508070"/>
            <a:ext cx="8208912" cy="4031908"/>
          </a:xfrm>
          <a:prstGeom prst="rect">
            <a:avLst/>
          </a:prstGeom>
          <a:noFill/>
          <a:ln w="12700">
            <a:noFill/>
            <a:miter lim="800000"/>
            <a:headEnd/>
            <a:tailEnd/>
          </a:ln>
        </p:spPr>
      </p:pic>
      <p:sp>
        <p:nvSpPr>
          <p:cNvPr id="2" name="Nadpis 1"/>
          <p:cNvSpPr>
            <a:spLocks noGrp="1"/>
          </p:cNvSpPr>
          <p:nvPr>
            <p:ph type="title"/>
          </p:nvPr>
        </p:nvSpPr>
        <p:spPr/>
        <p:txBody>
          <a:bodyPr/>
          <a:lstStyle/>
          <a:p>
            <a:r>
              <a:rPr lang="en-US" dirty="0"/>
              <a:t>Results</a:t>
            </a:r>
          </a:p>
        </p:txBody>
      </p:sp>
      <p:sp>
        <p:nvSpPr>
          <p:cNvPr id="7" name="TextBox 4"/>
          <p:cNvSpPr txBox="1">
            <a:spLocks noChangeArrowheads="1"/>
          </p:cNvSpPr>
          <p:nvPr/>
        </p:nvSpPr>
        <p:spPr bwMode="auto">
          <a:xfrm>
            <a:off x="963115" y="5579948"/>
            <a:ext cx="2816797" cy="369332"/>
          </a:xfrm>
          <a:prstGeom prst="rect">
            <a:avLst/>
          </a:prstGeom>
          <a:noFill/>
          <a:ln w="9525">
            <a:noFill/>
            <a:miter lim="800000"/>
            <a:headEnd/>
            <a:tailEnd/>
          </a:ln>
        </p:spPr>
        <p:txBody>
          <a:bodyPr wrap="none">
            <a:spAutoFit/>
          </a:bodyPr>
          <a:lstStyle/>
          <a:p>
            <a:r>
              <a:rPr lang="cs-CZ" dirty="0">
                <a:latin typeface="+mj-lt"/>
              </a:rPr>
              <a:t>BPT, 25 </a:t>
            </a:r>
            <a:r>
              <a:rPr lang="en-US" dirty="0">
                <a:latin typeface="+mj-lt"/>
              </a:rPr>
              <a:t>samples per pixel</a:t>
            </a:r>
          </a:p>
        </p:txBody>
      </p:sp>
      <p:sp>
        <p:nvSpPr>
          <p:cNvPr id="8" name="TextBox 5"/>
          <p:cNvSpPr txBox="1">
            <a:spLocks noChangeArrowheads="1"/>
          </p:cNvSpPr>
          <p:nvPr/>
        </p:nvSpPr>
        <p:spPr bwMode="auto">
          <a:xfrm>
            <a:off x="5281985" y="5579948"/>
            <a:ext cx="2667718" cy="369332"/>
          </a:xfrm>
          <a:prstGeom prst="rect">
            <a:avLst/>
          </a:prstGeom>
          <a:noFill/>
          <a:ln w="9525">
            <a:noFill/>
            <a:miter lim="800000"/>
            <a:headEnd/>
            <a:tailEnd/>
          </a:ln>
        </p:spPr>
        <p:txBody>
          <a:bodyPr wrap="none">
            <a:spAutoFit/>
          </a:bodyPr>
          <a:lstStyle/>
          <a:p>
            <a:r>
              <a:rPr lang="cs-CZ" dirty="0">
                <a:latin typeface="+mj-lt"/>
              </a:rPr>
              <a:t>PT, 56 </a:t>
            </a:r>
            <a:r>
              <a:rPr lang="en-US" dirty="0">
                <a:latin typeface="+mj-lt"/>
              </a:rPr>
              <a:t>samples per pixel</a:t>
            </a:r>
          </a:p>
        </p:txBody>
      </p:sp>
      <p:sp>
        <p:nvSpPr>
          <p:cNvPr id="9" name="TextBox 6"/>
          <p:cNvSpPr txBox="1"/>
          <p:nvPr/>
        </p:nvSpPr>
        <p:spPr>
          <a:xfrm rot="16200000">
            <a:off x="7850467" y="3354148"/>
            <a:ext cx="2146742" cy="369332"/>
          </a:xfrm>
          <a:prstGeom prst="rect">
            <a:avLst/>
          </a:prstGeom>
          <a:noFill/>
        </p:spPr>
        <p:txBody>
          <a:bodyPr wrap="none" rtlCol="0">
            <a:spAutoFit/>
          </a:bodyPr>
          <a:lstStyle/>
          <a:p>
            <a:r>
              <a:rPr lang="cs-CZ" dirty="0">
                <a:latin typeface="+mj-lt"/>
              </a:rPr>
              <a:t>Image</a:t>
            </a:r>
            <a:r>
              <a:rPr lang="en-US" dirty="0">
                <a:latin typeface="+mj-lt"/>
              </a:rPr>
              <a:t>s</a:t>
            </a:r>
            <a:r>
              <a:rPr lang="cs-CZ" dirty="0">
                <a:latin typeface="+mj-lt"/>
              </a:rPr>
              <a:t>: </a:t>
            </a:r>
            <a:r>
              <a:rPr lang="cs-CZ" dirty="0" err="1">
                <a:latin typeface="+mj-lt"/>
              </a:rPr>
              <a:t>Eric</a:t>
            </a:r>
            <a:r>
              <a:rPr lang="cs-CZ" dirty="0">
                <a:latin typeface="+mj-lt"/>
              </a:rPr>
              <a:t> </a:t>
            </a:r>
            <a:r>
              <a:rPr lang="cs-CZ" dirty="0" err="1">
                <a:latin typeface="+mj-lt"/>
              </a:rPr>
              <a:t>Veach</a:t>
            </a:r>
            <a:endParaRPr lang="en-US" dirty="0">
              <a:latin typeface="+mj-lt"/>
            </a:endParaRPr>
          </a:p>
        </p:txBody>
      </p:sp>
      <p:sp>
        <p:nvSpPr>
          <p:cNvPr id="10" name="Obdélník 9"/>
          <p:cNvSpPr/>
          <p:nvPr/>
        </p:nvSpPr>
        <p:spPr>
          <a:xfrm>
            <a:off x="467544" y="1505597"/>
            <a:ext cx="4057564" cy="40371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634821" y="1511116"/>
            <a:ext cx="4041635" cy="402414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symbol pro zápatí 12"/>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90045035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p>
        </p:txBody>
      </p:sp>
      <p:sp>
        <p:nvSpPr>
          <p:cNvPr id="24579" name="Content Placeholder 2"/>
          <p:cNvSpPr>
            <a:spLocks noGrp="1"/>
          </p:cNvSpPr>
          <p:nvPr>
            <p:ph idx="1"/>
          </p:nvPr>
        </p:nvSpPr>
        <p:spPr/>
        <p:txBody>
          <a:bodyPr/>
          <a:lstStyle/>
          <a:p>
            <a:endParaRPr lang="en-US">
              <a:latin typeface="+mj-lt"/>
            </a:endParaRPr>
          </a:p>
        </p:txBody>
      </p:sp>
      <p:pic>
        <p:nvPicPr>
          <p:cNvPr id="24580" name="Picture 2"/>
          <p:cNvPicPr>
            <a:picLocks noChangeAspect="1" noChangeArrowheads="1"/>
          </p:cNvPicPr>
          <p:nvPr/>
        </p:nvPicPr>
        <p:blipFill>
          <a:blip r:embed="rId2" cstate="print"/>
          <a:srcRect/>
          <a:stretch>
            <a:fillRect/>
          </a:stretch>
        </p:blipFill>
        <p:spPr bwMode="auto">
          <a:xfrm>
            <a:off x="1033463" y="590550"/>
            <a:ext cx="7077075" cy="5676900"/>
          </a:xfrm>
          <a:prstGeom prst="rect">
            <a:avLst/>
          </a:prstGeom>
          <a:noFill/>
          <a:ln w="12700">
            <a:noFill/>
            <a:miter lim="800000"/>
            <a:headEnd/>
            <a:tailEnd/>
          </a:ln>
        </p:spPr>
      </p:pic>
      <p:sp>
        <p:nvSpPr>
          <p:cNvPr id="24581" name="Rectangle 4"/>
          <p:cNvSpPr>
            <a:spLocks noChangeArrowheads="1"/>
          </p:cNvSpPr>
          <p:nvPr/>
        </p:nvSpPr>
        <p:spPr bwMode="auto">
          <a:xfrm>
            <a:off x="0" y="1125538"/>
            <a:ext cx="1619250" cy="574675"/>
          </a:xfrm>
          <a:prstGeom prst="rect">
            <a:avLst/>
          </a:prstGeom>
          <a:solidFill>
            <a:schemeClr val="bg1"/>
          </a:solidFill>
          <a:ln w="12700" algn="ctr">
            <a:noFill/>
            <a:round/>
            <a:headEnd/>
            <a:tailEnd/>
          </a:ln>
        </p:spPr>
        <p:txBody>
          <a:bodyPr/>
          <a:lstStyle/>
          <a:p>
            <a:endParaRPr lang="en-US">
              <a:latin typeface="+mj-lt"/>
            </a:endParaRPr>
          </a:p>
        </p:txBody>
      </p:sp>
      <p:sp>
        <p:nvSpPr>
          <p:cNvPr id="24582" name="TextBox 5"/>
          <p:cNvSpPr txBox="1">
            <a:spLocks noChangeArrowheads="1"/>
          </p:cNvSpPr>
          <p:nvPr/>
        </p:nvSpPr>
        <p:spPr bwMode="auto">
          <a:xfrm>
            <a:off x="8027988" y="981075"/>
            <a:ext cx="696024"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2</a:t>
            </a:r>
            <a:endParaRPr lang="en-US">
              <a:latin typeface="+mj-lt"/>
            </a:endParaRPr>
          </a:p>
          <a:p>
            <a:r>
              <a:rPr lang="en-US">
                <a:latin typeface="+mj-lt"/>
              </a:rPr>
              <a:t>(2x)</a:t>
            </a:r>
          </a:p>
        </p:txBody>
      </p:sp>
      <p:sp>
        <p:nvSpPr>
          <p:cNvPr id="24583" name="TextBox 6"/>
          <p:cNvSpPr txBox="1">
            <a:spLocks noChangeArrowheads="1"/>
          </p:cNvSpPr>
          <p:nvPr/>
        </p:nvSpPr>
        <p:spPr bwMode="auto">
          <a:xfrm>
            <a:off x="8027988" y="2387600"/>
            <a:ext cx="750526"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3 </a:t>
            </a:r>
            <a:br>
              <a:rPr lang="en-US">
                <a:latin typeface="+mj-lt"/>
              </a:rPr>
            </a:br>
            <a:r>
              <a:rPr lang="en-US">
                <a:latin typeface="+mj-lt"/>
              </a:rPr>
              <a:t>(4x)</a:t>
            </a:r>
          </a:p>
        </p:txBody>
      </p:sp>
      <p:sp>
        <p:nvSpPr>
          <p:cNvPr id="24584" name="TextBox 7"/>
          <p:cNvSpPr txBox="1">
            <a:spLocks noChangeArrowheads="1"/>
          </p:cNvSpPr>
          <p:nvPr/>
        </p:nvSpPr>
        <p:spPr bwMode="auto">
          <a:xfrm>
            <a:off x="8027988" y="3792538"/>
            <a:ext cx="697627"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4</a:t>
            </a:r>
            <a:endParaRPr lang="en-US">
              <a:latin typeface="+mj-lt"/>
            </a:endParaRPr>
          </a:p>
          <a:p>
            <a:r>
              <a:rPr lang="en-US">
                <a:latin typeface="+mj-lt"/>
              </a:rPr>
              <a:t>(8x)</a:t>
            </a:r>
          </a:p>
        </p:txBody>
      </p:sp>
      <p:sp>
        <p:nvSpPr>
          <p:cNvPr id="24585" name="TextBox 8"/>
          <p:cNvSpPr txBox="1">
            <a:spLocks noChangeArrowheads="1"/>
          </p:cNvSpPr>
          <p:nvPr/>
        </p:nvSpPr>
        <p:spPr bwMode="auto">
          <a:xfrm>
            <a:off x="8027988" y="5199063"/>
            <a:ext cx="704039"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5</a:t>
            </a:r>
            <a:endParaRPr lang="en-US">
              <a:latin typeface="+mj-lt"/>
            </a:endParaRPr>
          </a:p>
          <a:p>
            <a:r>
              <a:rPr lang="en-US">
                <a:latin typeface="+mj-lt"/>
              </a:rPr>
              <a:t>(16x)</a:t>
            </a:r>
          </a:p>
        </p:txBody>
      </p:sp>
      <p:sp>
        <p:nvSpPr>
          <p:cNvPr id="24586" name="TextBox 9"/>
          <p:cNvSpPr txBox="1">
            <a:spLocks noChangeArrowheads="1"/>
          </p:cNvSpPr>
          <p:nvPr/>
        </p:nvSpPr>
        <p:spPr bwMode="auto">
          <a:xfrm>
            <a:off x="1338263" y="6135688"/>
            <a:ext cx="644728"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1</a:t>
            </a:r>
            <a:endParaRPr lang="en-US">
              <a:latin typeface="+mj-lt"/>
            </a:endParaRPr>
          </a:p>
        </p:txBody>
      </p:sp>
      <p:sp>
        <p:nvSpPr>
          <p:cNvPr id="24587" name="TextBox 10"/>
          <p:cNvSpPr txBox="1">
            <a:spLocks noChangeArrowheads="1"/>
          </p:cNvSpPr>
          <p:nvPr/>
        </p:nvSpPr>
        <p:spPr bwMode="auto">
          <a:xfrm>
            <a:off x="2830513" y="6135688"/>
            <a:ext cx="917239"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2 ...</a:t>
            </a:r>
            <a:endParaRPr lang="en-US">
              <a:latin typeface="+mj-lt"/>
            </a:endParaRPr>
          </a:p>
        </p:txBody>
      </p:sp>
      <p:sp>
        <p:nvSpPr>
          <p:cNvPr id="24588" name="TextBox 11"/>
          <p:cNvSpPr txBox="1">
            <a:spLocks noChangeArrowheads="1"/>
          </p:cNvSpPr>
          <p:nvPr/>
        </p:nvSpPr>
        <p:spPr bwMode="auto">
          <a:xfrm>
            <a:off x="7061200" y="6108700"/>
            <a:ext cx="625492"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1</a:t>
            </a:r>
            <a:endParaRPr lang="en-US">
              <a:latin typeface="+mj-lt"/>
            </a:endParaRPr>
          </a:p>
        </p:txBody>
      </p:sp>
      <p:sp>
        <p:nvSpPr>
          <p:cNvPr id="24589" name="TextBox 12"/>
          <p:cNvSpPr txBox="1">
            <a:spLocks noChangeArrowheads="1"/>
          </p:cNvSpPr>
          <p:nvPr/>
        </p:nvSpPr>
        <p:spPr bwMode="auto">
          <a:xfrm>
            <a:off x="5580063" y="6092825"/>
            <a:ext cx="654346"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2</a:t>
            </a:r>
            <a:endParaRPr lang="en-US">
              <a:latin typeface="+mj-lt"/>
            </a:endParaRPr>
          </a:p>
        </p:txBody>
      </p:sp>
      <p:sp>
        <p:nvSpPr>
          <p:cNvPr id="24590" name="TextBox 13"/>
          <p:cNvSpPr txBox="1">
            <a:spLocks noChangeArrowheads="1"/>
          </p:cNvSpPr>
          <p:nvPr/>
        </p:nvSpPr>
        <p:spPr bwMode="auto">
          <a:xfrm>
            <a:off x="1403350" y="6396038"/>
            <a:ext cx="6468437" cy="369332"/>
          </a:xfrm>
          <a:prstGeom prst="rect">
            <a:avLst/>
          </a:prstGeom>
          <a:noFill/>
          <a:ln w="9525">
            <a:noFill/>
            <a:miter lim="800000"/>
            <a:headEnd/>
            <a:tailEnd/>
          </a:ln>
        </p:spPr>
        <p:txBody>
          <a:bodyPr wrap="none">
            <a:spAutoFit/>
          </a:bodyPr>
          <a:lstStyle/>
          <a:p>
            <a:r>
              <a:rPr lang="cs-CZ" dirty="0">
                <a:latin typeface="+mj-lt"/>
              </a:rPr>
              <a:t>s / t = </a:t>
            </a:r>
            <a:r>
              <a:rPr lang="en-US" dirty="0">
                <a:latin typeface="+mj-lt"/>
              </a:rPr>
              <a:t>number of vertices on the sub-path from light </a:t>
            </a:r>
            <a:r>
              <a:rPr lang="cs-CZ" dirty="0">
                <a:latin typeface="+mj-lt"/>
              </a:rPr>
              <a:t>/ </a:t>
            </a:r>
            <a:r>
              <a:rPr lang="en-US" dirty="0">
                <a:latin typeface="+mj-lt"/>
              </a:rPr>
              <a:t>camera</a:t>
            </a:r>
          </a:p>
        </p:txBody>
      </p:sp>
      <p:sp>
        <p:nvSpPr>
          <p:cNvPr id="2" name="Footer Placeholder 1">
            <a:extLst>
              <a:ext uri="{FF2B5EF4-FFF2-40B4-BE49-F238E27FC236}">
                <a16:creationId xmlns:a16="http://schemas.microsoft.com/office/drawing/2014/main" id="{C724695E-9BB4-4E2D-BD8A-F2A50A4C966C}"/>
              </a:ext>
            </a:extLst>
          </p:cNvPr>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3973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 comparison again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a:latin typeface="+mj-lt"/>
              </a:rPr>
              <a:t>Path</a:t>
            </a:r>
            <a:r>
              <a:rPr lang="cs-CZ" dirty="0">
                <a:latin typeface="+mj-lt"/>
              </a:rPr>
              <a:t> </a:t>
            </a:r>
            <a:r>
              <a:rPr lang="cs-CZ" dirty="0" err="1">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a:latin typeface="+mj-lt"/>
              </a:rPr>
              <a:t>Light</a:t>
            </a:r>
            <a:r>
              <a:rPr lang="cs-CZ" dirty="0">
                <a:latin typeface="+mj-lt"/>
              </a:rPr>
              <a:t> </a:t>
            </a:r>
            <a:r>
              <a:rPr lang="cs-CZ" dirty="0" err="1">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a:latin typeface="+mj-lt"/>
              </a:rPr>
              <a:t>Bidirectional</a:t>
            </a:r>
            <a:r>
              <a:rPr lang="cs-CZ" dirty="0">
                <a:latin typeface="+mj-lt"/>
              </a:rPr>
              <a:t> </a:t>
            </a:r>
            <a:r>
              <a:rPr lang="cs-CZ" dirty="0" err="1">
                <a:latin typeface="+mj-lt"/>
              </a:rPr>
              <a:t>path</a:t>
            </a:r>
            <a:r>
              <a:rPr lang="cs-CZ" dirty="0">
                <a:latin typeface="+mj-lt"/>
              </a:rPr>
              <a:t> </a:t>
            </a:r>
            <a:r>
              <a:rPr lang="cs-CZ" dirty="0" err="1">
                <a:latin typeface="+mj-lt"/>
              </a:rPr>
              <a:t>tracing</a:t>
            </a:r>
            <a:endParaRPr lang="en-US" dirty="0">
              <a:latin typeface="+mj-lt"/>
            </a:endParaRPr>
          </a:p>
        </p:txBody>
      </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Limitations of local path sampling</a:t>
            </a:r>
          </a:p>
        </p:txBody>
      </p:sp>
      <p:sp>
        <p:nvSpPr>
          <p:cNvPr id="3" name="Zástupný symbol pro text 2"/>
          <p:cNvSpPr>
            <a:spLocks noGrp="1"/>
          </p:cNvSpPr>
          <p:nvPr>
            <p:ph type="body" idx="1"/>
          </p:nvPr>
        </p:nvSpPr>
        <p:spPr/>
        <p:txBody>
          <a:bodyPr/>
          <a:lstStyle/>
          <a:p>
            <a:endParaRPr lang="cs-CZ" dirty="0"/>
          </a:p>
          <a:p>
            <a:endParaRPr lang="cs-CZ" dirty="0"/>
          </a:p>
          <a:p>
            <a:endParaRPr lang="cs-CZ" dirty="0"/>
          </a:p>
          <a:p>
            <a:endParaRPr lang="en-US" dirty="0"/>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Insufficient path sampling techniques</a:t>
            </a:r>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a:solidFill>
                  <a:prstClr val="black"/>
                </a:solidFill>
                <a:effectLst>
                  <a:outerShdw blurRad="38100" dist="38100" dir="2700000" algn="tl">
                    <a:srgbClr val="000000">
                      <a:alpha val="43137"/>
                    </a:srgbClr>
                  </a:outerShdw>
                </a:effectLst>
                <a:latin typeface="Georgia"/>
              </a:rPr>
              <a:t>Bidirectional path tracing</a:t>
            </a:r>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Insufficient path sampling techniques</a:t>
            </a:r>
            <a:endParaRPr lang="cs-CZ" dirty="0"/>
          </a:p>
        </p:txBody>
      </p:sp>
      <p:sp>
        <p:nvSpPr>
          <p:cNvPr id="3" name="Content Placeholder 2"/>
          <p:cNvSpPr>
            <a:spLocks noGrp="1"/>
          </p:cNvSpPr>
          <p:nvPr>
            <p:ph idx="1"/>
          </p:nvPr>
        </p:nvSpPr>
        <p:spPr/>
        <p:txBody>
          <a:bodyPr/>
          <a:lstStyle/>
          <a:p>
            <a:r>
              <a:rPr lang="en-US" dirty="0"/>
              <a:t>Some paths sampled with zero (or very small) probability</a:t>
            </a:r>
            <a:endParaRPr lang="cs-CZ" dirty="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5" name="Zástupný symbol pro zápatí 14"/>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a:solidFill>
                  <a:srgbClr val="464646"/>
                </a:solidFill>
                <a:latin typeface="Georgia"/>
              </a:rPr>
              <a:t>diffuse – D</a:t>
            </a:r>
            <a:endParaRPr lang="cs-CZ" dirty="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a:solidFill>
                  <a:srgbClr val="464646"/>
                </a:solidFill>
                <a:latin typeface="Georgia"/>
              </a:rPr>
              <a:t>specular</a:t>
            </a:r>
            <a:r>
              <a:rPr lang="en-US" dirty="0">
                <a:solidFill>
                  <a:srgbClr val="464646"/>
                </a:solidFill>
                <a:latin typeface="Georgia"/>
              </a:rPr>
              <a:t> – S</a:t>
            </a:r>
            <a:endParaRPr lang="cs-CZ" dirty="0">
              <a:solidFill>
                <a:srgbClr val="464646"/>
              </a:solidFill>
              <a:latin typeface="Georgia"/>
            </a:endParaRPr>
          </a:p>
        </p:txBody>
      </p:sp>
    </p:spTree>
    <p:extLst>
      <p:ext uri="{BB962C8B-B14F-4D97-AF65-F5344CB8AC3E}">
        <p14:creationId xmlns:p14="http://schemas.microsoft.com/office/powerpoint/2010/main" val="3454533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Alternatives to local path sampling</a:t>
            </a:r>
          </a:p>
        </p:txBody>
      </p:sp>
      <p:sp>
        <p:nvSpPr>
          <p:cNvPr id="3" name="Zástupný symbol pro obsah 2"/>
          <p:cNvSpPr>
            <a:spLocks noGrp="1"/>
          </p:cNvSpPr>
          <p:nvPr>
            <p:ph idx="1"/>
          </p:nvPr>
        </p:nvSpPr>
        <p:spPr/>
        <p:txBody>
          <a:bodyPr/>
          <a:lstStyle/>
          <a:p>
            <a:endParaRPr lang="en-US" dirty="0"/>
          </a:p>
          <a:p>
            <a:r>
              <a:rPr lang="en-US" b="1" dirty="0"/>
              <a:t>Global</a:t>
            </a:r>
            <a:r>
              <a:rPr lang="en-US" dirty="0"/>
              <a:t> path sampling – </a:t>
            </a:r>
            <a:r>
              <a:rPr lang="en-US" b="1" dirty="0"/>
              <a:t>Metropolis light transport</a:t>
            </a:r>
            <a:endParaRPr lang="en-US" dirty="0"/>
          </a:p>
          <a:p>
            <a:pPr lvl="1"/>
            <a:r>
              <a:rPr lang="en-US" dirty="0"/>
              <a:t>Initial proposal still relies on local sampling</a:t>
            </a:r>
          </a:p>
          <a:p>
            <a:pPr lvl="1"/>
            <a:endParaRPr lang="en-US" dirty="0"/>
          </a:p>
          <a:p>
            <a:r>
              <a:rPr lang="en-US" dirty="0"/>
              <a:t>Leave path integral framework</a:t>
            </a:r>
          </a:p>
          <a:p>
            <a:pPr lvl="1"/>
            <a:r>
              <a:rPr lang="en-US" dirty="0"/>
              <a:t>Density estimation – </a:t>
            </a:r>
            <a:r>
              <a:rPr lang="en-US" b="1" dirty="0"/>
              <a:t>photon mapping</a:t>
            </a:r>
          </a:p>
          <a:p>
            <a:pPr lvl="1"/>
            <a:endParaRPr lang="en-US" dirty="0"/>
          </a:p>
          <a:p>
            <a:r>
              <a:rPr lang="en-US" b="1" dirty="0"/>
              <a:t>Unify</a:t>
            </a:r>
            <a:r>
              <a:rPr lang="en-US" dirty="0"/>
              <a:t> path integral framework and density estimation</a:t>
            </a:r>
          </a:p>
          <a:p>
            <a:pPr lvl="1"/>
            <a:r>
              <a:rPr lang="en-US" b="1" dirty="0"/>
              <a:t>Vertex Connection &amp; Merging</a:t>
            </a:r>
          </a:p>
          <a:p>
            <a:pPr lvl="1"/>
            <a:endParaRPr lang="en-US" dirty="0"/>
          </a:p>
        </p:txBody>
      </p:sp>
      <p:sp>
        <p:nvSpPr>
          <p:cNvPr id="6" name="Zástupný symbol pro zápatí 5"/>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Our work</a:t>
            </a:r>
            <a:r>
              <a:rPr lang="cs-CZ" b="1" dirty="0"/>
              <a:t>: </a:t>
            </a:r>
            <a:br>
              <a:rPr lang="cs-CZ" b="1" dirty="0"/>
            </a:br>
            <a:r>
              <a:rPr lang="en-US" b="1" dirty="0"/>
              <a:t>Vertex Connection and Merging</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4190233544"/>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 photon mapping</a:t>
            </a:r>
            <a:endParaRPr lang="cs-CZ" dirty="0"/>
          </a:p>
        </p:txBody>
      </p:sp>
      <p:sp>
        <p:nvSpPr>
          <p:cNvPr id="3" name="Content Placeholder 2"/>
          <p:cNvSpPr>
            <a:spLocks noGrp="1"/>
          </p:cNvSpPr>
          <p:nvPr>
            <p:ph idx="1"/>
          </p:nvPr>
        </p:nvSpPr>
        <p:spPr>
          <a:xfrm>
            <a:off x="457200" y="1600200"/>
            <a:ext cx="8229600" cy="4853136"/>
          </a:xfrm>
        </p:spPr>
        <p:txBody>
          <a:bodyPr/>
          <a:lstStyle/>
          <a:p>
            <a:r>
              <a:rPr lang="en-US" dirty="0"/>
              <a:t>Where exactly on the camera sub-path  should we look-up the photons</a:t>
            </a:r>
            <a:r>
              <a:rPr lang="cs-CZ" dirty="0"/>
              <a:t>?</a:t>
            </a:r>
          </a:p>
          <a:p>
            <a:r>
              <a:rPr lang="en-US" dirty="0"/>
              <a:t>Commonly solved via a </a:t>
            </a:r>
            <a:r>
              <a:rPr lang="en-US" b="1" dirty="0"/>
              <a:t>heuristic</a:t>
            </a:r>
            <a:r>
              <a:rPr lang="cs-CZ" dirty="0"/>
              <a:t>:</a:t>
            </a:r>
          </a:p>
          <a:p>
            <a:pPr lvl="1"/>
            <a:r>
              <a:rPr lang="en-US" dirty="0"/>
              <a:t>Diffuse surface</a:t>
            </a:r>
            <a:r>
              <a:rPr lang="cs-CZ" dirty="0"/>
              <a:t> … </a:t>
            </a:r>
            <a:r>
              <a:rPr lang="en-US" dirty="0"/>
              <a:t>make the look-up right away</a:t>
            </a:r>
            <a:endParaRPr lang="cs-CZ" dirty="0"/>
          </a:p>
          <a:p>
            <a:pPr lvl="1"/>
            <a:r>
              <a:rPr lang="en-US" dirty="0"/>
              <a:t>Specular surface </a:t>
            </a:r>
            <a:r>
              <a:rPr lang="cs-CZ" dirty="0"/>
              <a:t>… </a:t>
            </a:r>
            <a:r>
              <a:rPr lang="en-US" dirty="0"/>
              <a:t>continue tracing and make the look-up later</a:t>
            </a:r>
          </a:p>
          <a:p>
            <a:r>
              <a:rPr lang="en-US" dirty="0"/>
              <a:t>But what exactly should be classified as “diffuse” and “specular”?</a:t>
            </a:r>
            <a:endParaRPr lang="cs-CZ" dirty="0"/>
          </a:p>
          <a:p>
            <a:pPr lvl="1"/>
            <a:r>
              <a:rPr lang="en-US" dirty="0"/>
              <a:t>We need a more </a:t>
            </a:r>
            <a:r>
              <a:rPr lang="en-US" b="1" dirty="0"/>
              <a:t>universal </a:t>
            </a:r>
            <a:r>
              <a:rPr lang="en-US" dirty="0"/>
              <a:t>and </a:t>
            </a:r>
            <a:r>
              <a:rPr lang="en-US" b="1" dirty="0"/>
              <a:t>robust </a:t>
            </a:r>
            <a:r>
              <a:rPr lang="en-US" dirty="0"/>
              <a:t>solution</a:t>
            </a:r>
          </a:p>
          <a:p>
            <a:pPr lvl="1"/>
            <a:r>
              <a:rPr lang="en-US" dirty="0"/>
              <a:t>Solution:</a:t>
            </a:r>
          </a:p>
          <a:p>
            <a:pPr lvl="2"/>
            <a:r>
              <a:rPr lang="en-US" b="1" dirty="0"/>
              <a:t>Bidirectional photon mapping </a:t>
            </a:r>
            <a:r>
              <a:rPr lang="en-US" dirty="0"/>
              <a:t>[</a:t>
            </a:r>
            <a:r>
              <a:rPr lang="en-US" dirty="0" err="1"/>
              <a:t>Vorba</a:t>
            </a:r>
            <a:r>
              <a:rPr lang="en-US" dirty="0"/>
              <a:t> 2011]</a:t>
            </a:r>
          </a:p>
          <a:p>
            <a:pPr lvl="2"/>
            <a:r>
              <a:rPr lang="en-US" b="1" dirty="0"/>
              <a:t>Vertex Connection and Merging  </a:t>
            </a:r>
            <a:r>
              <a:rPr lang="en-US" dirty="0"/>
              <a:t>[</a:t>
            </a:r>
            <a:r>
              <a:rPr lang="cs-CZ" dirty="0" err="1"/>
              <a:t>Georgiev</a:t>
            </a:r>
            <a:r>
              <a:rPr lang="cs-CZ" dirty="0"/>
              <a:t> et al., 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6166146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Bidirectional path tracing </a:t>
            </a:r>
            <a:r>
              <a:rPr lang="en-US" sz="2400" dirty="0">
                <a:solidFill>
                  <a:schemeClr val="bg1"/>
                </a:solidFill>
                <a:effectLst>
                  <a:outerShdw blurRad="50800" dist="38100" dir="2700000" algn="tl" rotWithShape="0">
                    <a:prstClr val="black"/>
                  </a:outerShdw>
                </a:effectLst>
                <a:latin typeface="+mn-lt"/>
              </a:rPr>
              <a:t>(30 min)</a:t>
            </a:r>
          </a:p>
        </p:txBody>
      </p:sp>
      <p:sp>
        <p:nvSpPr>
          <p:cNvPr id="2" name="Zástupný symbol pro zápatí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41549009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transport – Global illumination</a:t>
            </a:r>
          </a:p>
        </p:txBody>
      </p:sp>
      <p:sp>
        <p:nvSpPr>
          <p:cNvPr id="17" name="Zástupný symbol pro obsah 2"/>
          <p:cNvSpPr txBox="1">
            <a:spLocks/>
          </p:cNvSpPr>
          <p:nvPr/>
        </p:nvSpPr>
        <p:spPr bwMode="auto">
          <a:xfrm>
            <a:off x="467544" y="175705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a:ln>
                  <a:noFill/>
                </a:ln>
                <a:solidFill>
                  <a:schemeClr val="tx2"/>
                </a:solidFill>
                <a:effectLst/>
                <a:uLnTx/>
                <a:uFillTx/>
                <a:latin typeface="+mn-lt"/>
                <a:ea typeface="+mn-ea"/>
                <a:cs typeface="+mn-cs"/>
              </a:rPr>
              <a:t>More</a:t>
            </a:r>
            <a:r>
              <a:rPr kumimoji="0" lang="en-US" sz="2400" b="1" i="0" u="none" strike="noStrike" kern="0" cap="none" spc="0" normalizeH="0" noProof="0" dirty="0">
                <a:ln>
                  <a:noFill/>
                </a:ln>
                <a:solidFill>
                  <a:schemeClr val="tx2"/>
                </a:solidFill>
                <a:effectLst/>
                <a:uLnTx/>
                <a:uFillTx/>
                <a:latin typeface="+mn-lt"/>
                <a:ea typeface="+mn-ea"/>
                <a:cs typeface="+mn-cs"/>
              </a:rPr>
              <a:t> information</a:t>
            </a:r>
          </a:p>
          <a:p>
            <a:pPr marL="800100" lvl="1" indent="-342900" eaLnBrk="0" hangingPunct="0">
              <a:spcBef>
                <a:spcPct val="20000"/>
              </a:spcBef>
              <a:buClr>
                <a:schemeClr val="accent1"/>
              </a:buClr>
              <a:buSzPct val="65000"/>
              <a:buFont typeface="Wingdings" pitchFamily="2" charset="2"/>
              <a:buChar char="n"/>
              <a:defRPr/>
            </a:pPr>
            <a:endParaRPr lang="en-US" sz="2400" kern="0" baseline="0" dirty="0">
              <a:solidFill>
                <a:schemeClr val="tx2"/>
              </a:solidFill>
              <a:latin typeface="+mn-lt"/>
            </a:endParaRPr>
          </a:p>
          <a:p>
            <a:pPr marL="800100" lvl="1" indent="-342900" eaLnBrk="0" hangingPunct="0">
              <a:spcBef>
                <a:spcPct val="20000"/>
              </a:spcBef>
              <a:buClr>
                <a:schemeClr val="accent1"/>
              </a:buClr>
              <a:buSzPct val="65000"/>
              <a:buFont typeface="Wingdings" pitchFamily="2" charset="2"/>
              <a:buChar char="n"/>
              <a:defRPr/>
            </a:pPr>
            <a:r>
              <a:rPr lang="en-US" sz="2400" kern="0" baseline="0" dirty="0">
                <a:solidFill>
                  <a:schemeClr val="tx2"/>
                </a:solidFill>
                <a:latin typeface="+mn-lt"/>
              </a:rPr>
              <a:t>“The State of</a:t>
            </a:r>
            <a:r>
              <a:rPr lang="en-US" sz="2400" kern="0" dirty="0">
                <a:solidFill>
                  <a:schemeClr val="tx2"/>
                </a:solidFill>
                <a:latin typeface="+mn-lt"/>
              </a:rPr>
              <a:t> Rendering”</a:t>
            </a:r>
            <a:endParaRPr kumimoji="0" lang="en-US" sz="24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tabLst/>
              <a:defRPr/>
            </a:pPr>
            <a:endParaRPr kumimoji="0" lang="en-US" sz="2400" b="0" i="0" u="none" strike="noStrike" kern="0" cap="none" spc="0" normalizeH="0" baseline="0" noProof="0" dirty="0">
              <a:ln>
                <a:noFill/>
              </a:ln>
              <a:solidFill>
                <a:schemeClr val="tx2"/>
              </a:solidFill>
              <a:effectLst/>
              <a:uLnTx/>
              <a:uFillTx/>
              <a:latin typeface="+mn-lt"/>
              <a:ea typeface="+mn-ea"/>
              <a:cs typeface="+mn-cs"/>
            </a:endParaRPr>
          </a:p>
        </p:txBody>
      </p:sp>
      <p:pic>
        <p:nvPicPr>
          <p:cNvPr id="54274" name="Picture 2" descr="http://graphics.tu-bs.de/projects/whocares/res/img/logos/Fxguide-logo.png"/>
          <p:cNvPicPr>
            <a:picLocks noChangeAspect="1" noChangeArrowheads="1"/>
          </p:cNvPicPr>
          <p:nvPr/>
        </p:nvPicPr>
        <p:blipFill>
          <a:blip r:embed="rId3" cstate="print"/>
          <a:srcRect/>
          <a:stretch>
            <a:fillRect/>
          </a:stretch>
        </p:blipFill>
        <p:spPr bwMode="auto">
          <a:xfrm>
            <a:off x="5148064" y="2852936"/>
            <a:ext cx="1905000" cy="581026"/>
          </a:xfrm>
          <a:prstGeom prst="rect">
            <a:avLst/>
          </a:prstGeom>
          <a:noFill/>
        </p:spPr>
      </p:pic>
      <p:sp>
        <p:nvSpPr>
          <p:cNvPr id="10" name="Zástupný symbol pro zápatí 9"/>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8857686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Photon mapping  </a:t>
            </a:r>
            <a:r>
              <a:rPr lang="en-US" sz="2400" b="1" dirty="0">
                <a:solidFill>
                  <a:schemeClr val="bg1"/>
                </a:solidFill>
                <a:effectLst>
                  <a:outerShdw blurRad="50800" dist="38100" dir="2700000" algn="tl" rotWithShape="0">
                    <a:prstClr val="black"/>
                  </a:outerShdw>
                </a:effectLst>
                <a:latin typeface="+mj-lt"/>
              </a:rPr>
              <a:t>(Density estimation)</a:t>
            </a:r>
            <a:r>
              <a:rPr lang="en-US" sz="2400" b="1" dirty="0">
                <a:solidFill>
                  <a:schemeClr val="bg1"/>
                </a:solidFill>
                <a:effectLst>
                  <a:outerShdw blurRad="50800" dist="38100" dir="2700000" algn="tl" rotWithShape="0">
                    <a:prstClr val="black"/>
                  </a:outerShdw>
                </a:effectLst>
              </a:rPr>
              <a:t> </a:t>
            </a:r>
            <a:r>
              <a:rPr lang="en-US" sz="2400" dirty="0">
                <a:solidFill>
                  <a:schemeClr val="bg1"/>
                </a:solidFill>
                <a:effectLst>
                  <a:outerShdw blurRad="50800" dist="38100" dir="2700000" algn="tl" rotWithShape="0">
                    <a:prstClr val="black"/>
                  </a:outerShdw>
                </a:effectLst>
                <a:latin typeface="+mn-lt"/>
              </a:rPr>
              <a:t>(30 min)</a:t>
            </a:r>
          </a:p>
        </p:txBody>
      </p:sp>
      <p:sp>
        <p:nvSpPr>
          <p:cNvPr id="2" name="Zástupný symbol pro zápatí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93474901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rgbClr val="FFC000"/>
                </a:solidFill>
                <a:effectLst>
                  <a:outerShdw blurRad="50800" dist="38100" dir="2700000" algn="tl" rotWithShape="0">
                    <a:prstClr val="black"/>
                  </a:outerShdw>
                </a:effectLst>
                <a:latin typeface="+mn-lt"/>
              </a:rPr>
              <a:t>Vertex connection and merging </a:t>
            </a:r>
            <a:r>
              <a:rPr lang="en-US" sz="2400" dirty="0">
                <a:solidFill>
                  <a:srgbClr val="FFC000"/>
                </a:solidFill>
                <a:effectLst>
                  <a:outerShdw blurRad="50800" dist="38100" dir="2700000" algn="tl" rotWithShape="0">
                    <a:prstClr val="black"/>
                  </a:outerShdw>
                </a:effectLst>
                <a:latin typeface="+mn-lt"/>
              </a:rPr>
              <a:t>(30 min)</a:t>
            </a:r>
          </a:p>
        </p:txBody>
      </p:sp>
      <p:sp>
        <p:nvSpPr>
          <p:cNvPr id="2" name="Zástupný symbol pro zápatí 1"/>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265839562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a:t>Problem</a:t>
            </a:r>
            <a:r>
              <a:rPr lang="en-US" dirty="0"/>
              <a:t>: different mathematical frameworks</a:t>
            </a:r>
          </a:p>
          <a:p>
            <a:pPr lvl="1"/>
            <a:r>
              <a:rPr lang="en-US" sz="2400" b="1" dirty="0"/>
              <a:t>BPT</a:t>
            </a:r>
            <a:r>
              <a:rPr lang="en-US" sz="2400" dirty="0"/>
              <a:t>: Monte Carlo estimator of a path integral</a:t>
            </a:r>
          </a:p>
          <a:p>
            <a:pPr lvl="1"/>
            <a:r>
              <a:rPr lang="en-US" sz="2400" b="1" dirty="0"/>
              <a:t>PM</a:t>
            </a:r>
            <a:r>
              <a:rPr lang="en-US" sz="2400" dirty="0"/>
              <a:t>: </a:t>
            </a:r>
            <a:r>
              <a:rPr lang="en-US" dirty="0"/>
              <a:t> </a:t>
            </a:r>
            <a:r>
              <a:rPr lang="en-US" sz="2400" dirty="0"/>
              <a:t>Density estimation</a:t>
            </a:r>
          </a:p>
          <a:p>
            <a:pPr>
              <a:buSzPct val="100000"/>
              <a:buFont typeface="Wingdings" pitchFamily="2" charset="2"/>
              <a:buChar char=""/>
            </a:pPr>
            <a:endParaRPr lang="en-US" sz="2400" dirty="0"/>
          </a:p>
          <a:p>
            <a:pPr>
              <a:buSzPct val="100000"/>
              <a:buFont typeface="Wingdings" pitchFamily="2" charset="2"/>
              <a:buChar char=""/>
            </a:pPr>
            <a:r>
              <a:rPr lang="en-US" b="1" dirty="0"/>
              <a:t>Key contribution: </a:t>
            </a:r>
            <a:r>
              <a:rPr lang="en-US" dirty="0"/>
              <a:t>Reformulate photon mapping in              </a:t>
            </a:r>
            <a:r>
              <a:rPr lang="en-US" dirty="0" err="1"/>
              <a:t>Veach’s</a:t>
            </a:r>
            <a:r>
              <a:rPr lang="en-US" dirty="0"/>
              <a:t> path integral framework</a:t>
            </a:r>
            <a:br>
              <a:rPr lang="en-US" dirty="0"/>
            </a:br>
            <a:endParaRPr lang="en-US" dirty="0"/>
          </a:p>
          <a:p>
            <a:pPr marL="746125" lvl="1" indent="-288925">
              <a:buFont typeface="+mj-lt"/>
              <a:buAutoNum type="arabicParenR"/>
            </a:pPr>
            <a:r>
              <a:rPr lang="en-US" dirty="0"/>
              <a:t>Formalize as path sampling technique</a:t>
            </a:r>
          </a:p>
          <a:p>
            <a:pPr marL="746125" lvl="1" indent="-288925">
              <a:buFont typeface="+mj-lt"/>
              <a:buAutoNum type="arabicParenR"/>
            </a:pPr>
            <a:r>
              <a:rPr lang="en-US" dirty="0"/>
              <a:t>Derive path probability density</a:t>
            </a:r>
            <a:endParaRPr lang="cs-CZ" dirty="0"/>
          </a:p>
          <a:p>
            <a:pPr lvl="0">
              <a:buClr>
                <a:srgbClr val="00B050"/>
              </a:buClr>
              <a:buFont typeface="Wingdings 2" pitchFamily="18" charset="2"/>
              <a:buChar char=""/>
            </a:pPr>
            <a:endParaRPr lang="cs-CZ" dirty="0"/>
          </a:p>
          <a:p>
            <a:pPr lvl="0">
              <a:buClr>
                <a:srgbClr val="00B050"/>
              </a:buClr>
              <a:buFont typeface="Wingdings 2" pitchFamily="18" charset="2"/>
              <a:buChar char=""/>
            </a:pPr>
            <a:r>
              <a:rPr lang="en-US" dirty="0"/>
              <a:t>Combination of BPT and PM into a </a:t>
            </a:r>
            <a:r>
              <a:rPr lang="en-US" b="1" dirty="0"/>
              <a:t>robust </a:t>
            </a:r>
            <a:r>
              <a:rPr lang="en-US" dirty="0"/>
              <a:t>algorithm</a:t>
            </a:r>
          </a:p>
          <a:p>
            <a:pPr marL="746125" lvl="1" indent="-288925">
              <a:buFont typeface="+mj-lt"/>
              <a:buAutoNum type="arabicParenR"/>
            </a:pPr>
            <a:endParaRPr lang="en-US" dirty="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a:p>
        </p:txBody>
      </p:sp>
      <p:sp>
        <p:nvSpPr>
          <p:cNvPr id="7" name="Zástupný symbol pro zápatí 6"/>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1769171790"/>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a:solidFill>
                  <a:schemeClr val="tx2"/>
                </a:solidFill>
                <a:latin typeface="+mn-lt"/>
              </a:rPr>
              <a:t>Unidirectional</a:t>
            </a: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a:solidFill>
                  <a:schemeClr val="tx2"/>
                </a:solidFill>
                <a:latin typeface="+mn-lt"/>
              </a:rPr>
              <a:t>2 ways</a:t>
            </a: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a:solidFill>
                  <a:schemeClr val="tx2"/>
                </a:solidFill>
                <a:latin typeface="+mn-lt"/>
              </a:rPr>
              <a:t>Vertex connection</a:t>
            </a: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a:solidFill>
                  <a:schemeClr val="tx2"/>
                </a:solidFill>
                <a:latin typeface="+mn-lt"/>
              </a:rPr>
              <a:t>4 ways</a:t>
            </a: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a:solidFill>
                  <a:schemeClr val="tx2"/>
                </a:solidFill>
                <a:effectLst>
                  <a:outerShdw blurRad="38100" dist="38100" dir="2700000" algn="tl">
                    <a:srgbClr val="000000">
                      <a:alpha val="43137"/>
                    </a:srgbClr>
                  </a:outerShdw>
                </a:effectLst>
                <a:latin typeface="+mn-lt"/>
              </a:rPr>
              <a:t>Vertex merging</a:t>
            </a: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a:solidFill>
                  <a:schemeClr val="tx2"/>
                </a:solidFill>
                <a:effectLst>
                  <a:outerShdw blurRad="38100" dist="38100" dir="2700000" algn="tl">
                    <a:srgbClr val="000000">
                      <a:alpha val="43137"/>
                    </a:srgbClr>
                  </a:outerShdw>
                </a:effectLst>
                <a:latin typeface="+mn-lt"/>
              </a:rPr>
              <a:t>5 ways</a:t>
            </a: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Total</a:t>
            </a: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11 ways</a:t>
            </a: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a:latin typeface="+mn-lt"/>
                </a:rPr>
                <a:t>Light vertex</a:t>
              </a: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a:latin typeface="+mn-lt"/>
                </a:rPr>
                <a:t>Camera vertex</a:t>
              </a:r>
            </a:p>
          </p:txBody>
        </p:sp>
      </p:grpSp>
    </p:spTree>
    <p:extLst>
      <p:ext uri="{BB962C8B-B14F-4D97-AF65-F5344CB8AC3E}">
        <p14:creationId xmlns:p14="http://schemas.microsoft.com/office/powerpoint/2010/main" val="173919587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a:t>Combining path sampling techniques for volumetric light transport</a:t>
            </a:r>
            <a:br>
              <a:rPr lang="en-US" b="1" dirty="0"/>
            </a:br>
            <a:endParaRPr lang="en-US"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dirty="0"/>
              <a:t>In the following we apply MIS to combine full path sampling techniques for calculating light transport in participating media.</a:t>
            </a:r>
          </a:p>
          <a:p>
            <a:pPr eaLnBrk="1" hangingPunct="1"/>
            <a:r>
              <a:rPr lang="en-US" sz="2000" dirty="0"/>
              <a:t>The result</a:t>
            </a:r>
            <a:r>
              <a:rPr lang="cs-CZ" sz="2000" dirty="0"/>
              <a:t>s</a:t>
            </a:r>
            <a:r>
              <a:rPr lang="en-US" sz="2000" dirty="0"/>
              <a:t> come from the SIGGRAPH 2014: </a:t>
            </a:r>
            <a:r>
              <a:rPr lang="en-US" sz="2000" dirty="0" err="1"/>
              <a:t>Křivánek</a:t>
            </a:r>
            <a:r>
              <a:rPr lang="en-US" sz="2000" dirty="0"/>
              <a:t> et al.  Unifying points, beams and paths in volumetric light transport simulation</a:t>
            </a:r>
            <a:r>
              <a:rPr lang="cs-CZ" sz="2000" dirty="0"/>
              <a:t>.</a:t>
            </a:r>
          </a:p>
        </p:txBody>
      </p:sp>
    </p:spTree>
    <p:extLst>
      <p:ext uri="{BB962C8B-B14F-4D97-AF65-F5344CB8AC3E}">
        <p14:creationId xmlns:p14="http://schemas.microsoft.com/office/powerpoint/2010/main" val="320375499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effectLst>
                  <a:outerShdw blurRad="38100" dist="38100" dir="2700000" algn="tl">
                    <a:srgbClr val="000000">
                      <a:alpha val="43137"/>
                    </a:srgbClr>
                  </a:outerShdw>
                </a:effectLst>
              </a:rPr>
              <a:t>Full transport</a:t>
            </a:r>
            <a:endParaRPr lang="cs-CZ" dirty="0">
              <a:effectLst>
                <a:outerShdw blurRad="38100" dist="38100" dir="2700000" algn="tl">
                  <a:srgbClr val="000000">
                    <a:alpha val="43137"/>
                  </a:srgbClr>
                </a:outerShdw>
              </a:effectLst>
            </a:endParaRPr>
          </a:p>
        </p:txBody>
      </p:sp>
      <p:sp>
        <p:nvSpPr>
          <p:cNvPr id="9" name="TextovéPole 8"/>
          <p:cNvSpPr txBox="1"/>
          <p:nvPr/>
        </p:nvSpPr>
        <p:spPr>
          <a:xfrm>
            <a:off x="3964251" y="1988840"/>
            <a:ext cx="3905235" cy="461665"/>
          </a:xfrm>
          <a:prstGeom prst="rect">
            <a:avLst/>
          </a:prstGeom>
          <a:noFill/>
        </p:spPr>
        <p:txBody>
          <a:bodyPr wrap="none" rtlCol="0">
            <a:spAutoFit/>
          </a:bodyPr>
          <a:lstStyle/>
          <a:p>
            <a:pPr algn="ctr"/>
            <a:r>
              <a:rPr lang="en-US" sz="2400" b="1" dirty="0">
                <a:solidFill>
                  <a:prstClr val="white"/>
                </a:solidFill>
                <a:effectLst>
                  <a:outerShdw blurRad="38100" dist="38100" dir="2700000" algn="tl">
                    <a:srgbClr val="000000">
                      <a:alpha val="43137"/>
                    </a:srgbClr>
                  </a:outerShdw>
                </a:effectLst>
                <a:latin typeface="Georgia"/>
              </a:rPr>
              <a:t>rare, </a:t>
            </a:r>
            <a:r>
              <a:rPr lang="en-US" sz="2400" b="1" dirty="0" err="1">
                <a:solidFill>
                  <a:prstClr val="white"/>
                </a:solidFill>
                <a:effectLst>
                  <a:outerShdw blurRad="38100" dist="38100" dir="2700000" algn="tl">
                    <a:srgbClr val="000000">
                      <a:alpha val="43137"/>
                    </a:srgbClr>
                  </a:outerShdw>
                </a:effectLst>
                <a:latin typeface="Georgia"/>
              </a:rPr>
              <a:t>fwd</a:t>
            </a:r>
            <a:r>
              <a:rPr lang="en-US" sz="2400" b="1" dirty="0">
                <a:solidFill>
                  <a:prstClr val="white"/>
                </a:solidFill>
                <a:effectLst>
                  <a:outerShdw blurRad="38100" dist="38100" dir="2700000" algn="tl">
                    <a:srgbClr val="000000">
                      <a:alpha val="43137"/>
                    </a:srgbClr>
                  </a:outerShdw>
                </a:effectLst>
                <a:latin typeface="Georgia"/>
              </a:rPr>
              <a:t>-scattering fog</a:t>
            </a:r>
          </a:p>
        </p:txBody>
      </p:sp>
      <p:sp>
        <p:nvSpPr>
          <p:cNvPr id="14" name="TextovéPole 13"/>
          <p:cNvSpPr txBox="1"/>
          <p:nvPr/>
        </p:nvSpPr>
        <p:spPr>
          <a:xfrm>
            <a:off x="5232895" y="5838363"/>
            <a:ext cx="2622834" cy="461665"/>
          </a:xfrm>
          <a:prstGeom prst="rect">
            <a:avLst/>
          </a:prstGeom>
          <a:noFill/>
        </p:spPr>
        <p:txBody>
          <a:bodyPr wrap="none" rtlCol="0">
            <a:spAutoFit/>
          </a:bodyPr>
          <a:lstStyle/>
          <a:p>
            <a:pPr algn="ctr"/>
            <a:r>
              <a:rPr lang="en-US" sz="2400" b="1" dirty="0">
                <a:solidFill>
                  <a:prstClr val="white"/>
                </a:solidFill>
                <a:effectLst>
                  <a:outerShdw blurRad="38100" dist="38100" dir="2700000" algn="tl">
                    <a:srgbClr val="000000">
                      <a:alpha val="43137"/>
                    </a:srgbClr>
                  </a:outerShdw>
                </a:effectLst>
                <a:latin typeface="Georgia"/>
              </a:rPr>
              <a:t>back-scattering</a:t>
            </a:r>
          </a:p>
        </p:txBody>
      </p:sp>
      <p:sp>
        <p:nvSpPr>
          <p:cNvPr id="18" name="TextovéPole 17"/>
          <p:cNvSpPr txBox="1"/>
          <p:nvPr/>
        </p:nvSpPr>
        <p:spPr>
          <a:xfrm>
            <a:off x="1547664" y="3789040"/>
            <a:ext cx="2648481" cy="830997"/>
          </a:xfrm>
          <a:prstGeom prst="rect">
            <a:avLst/>
          </a:prstGeom>
          <a:noFill/>
        </p:spPr>
        <p:txBody>
          <a:bodyPr wrap="none" rtlCol="0">
            <a:spAutoFit/>
          </a:bodyPr>
          <a:lstStyle/>
          <a:p>
            <a:pPr algn="ctr"/>
            <a:r>
              <a:rPr lang="en-US" sz="2400" b="1" dirty="0">
                <a:solidFill>
                  <a:prstClr val="white"/>
                </a:solidFill>
                <a:effectLst>
                  <a:outerShdw blurRad="38100" dist="38100" dir="2700000" algn="tl">
                    <a:srgbClr val="000000">
                      <a:alpha val="43137"/>
                    </a:srgbClr>
                  </a:outerShdw>
                </a:effectLst>
                <a:latin typeface="Georgia"/>
              </a:rPr>
              <a:t>back-scattering</a:t>
            </a:r>
          </a:p>
          <a:p>
            <a:pPr algn="ctr"/>
            <a:r>
              <a:rPr lang="en-US" sz="2400" b="1" dirty="0">
                <a:solidFill>
                  <a:prstClr val="white"/>
                </a:solidFill>
                <a:effectLst>
                  <a:outerShdw blurRad="38100" dist="38100" dir="2700000" algn="tl">
                    <a:srgbClr val="000000">
                      <a:alpha val="43137"/>
                    </a:srgbClr>
                  </a:outerShdw>
                </a:effectLst>
                <a:latin typeface="Georgia"/>
              </a:rPr>
              <a:t>high albedo</a:t>
            </a:r>
            <a:endParaRPr lang="en-US" sz="2400" dirty="0">
              <a:solidFill>
                <a:prstClr val="white"/>
              </a:solidFill>
              <a:effectLst>
                <a:outerShdw blurRad="38100" dist="38100" dir="2700000" algn="tl">
                  <a:srgbClr val="000000">
                    <a:alpha val="43137"/>
                  </a:srgbClr>
                </a:outerShdw>
              </a:effectLst>
              <a:latin typeface="Georgia"/>
            </a:endParaRPr>
          </a:p>
        </p:txBody>
      </p:sp>
      <p:sp>
        <p:nvSpPr>
          <p:cNvPr id="2" name="Footer Placeholder 1">
            <a:extLst>
              <a:ext uri="{FF2B5EF4-FFF2-40B4-BE49-F238E27FC236}">
                <a16:creationId xmlns:a16="http://schemas.microsoft.com/office/drawing/2014/main" id="{1B42960E-B455-486E-B663-3CA25F0CCFF4}"/>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411351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solidFill>
                  <a:schemeClr val="bg1">
                    <a:lumMod val="95000"/>
                  </a:schemeClr>
                </a:solidFill>
                <a:effectLst>
                  <a:outerShdw blurRad="38100" dist="38100" dir="2700000" algn="tl">
                    <a:srgbClr val="000000">
                      <a:alpha val="43137"/>
                    </a:srgbClr>
                  </a:outerShdw>
                </a:effectLst>
              </a:rPr>
              <a:t>Medium transport only</a:t>
            </a:r>
            <a:endParaRPr lang="cs-CZ"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A7867E6F-8122-4DF6-8CC8-D748F3D588F0}"/>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extLst>
      <p:ext uri="{BB962C8B-B14F-4D97-AF65-F5344CB8AC3E}">
        <p14:creationId xmlns:p14="http://schemas.microsoft.com/office/powerpoint/2010/main" val="384500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rot="16200000">
            <a:off x="-2811290" y="2859085"/>
            <a:ext cx="6858002" cy="1139825"/>
          </a:xfrm>
        </p:spPr>
        <p:txBody>
          <a:bodyPr/>
          <a:lstStyle/>
          <a:p>
            <a:pPr algn="ctr"/>
            <a:r>
              <a:rPr lang="en-US" dirty="0">
                <a:effectLst>
                  <a:outerShdw blurRad="38100" dist="38100" dir="2700000" algn="tl">
                    <a:srgbClr val="000000">
                      <a:alpha val="43137"/>
                    </a:srgbClr>
                  </a:outerShdw>
                </a:effectLst>
              </a:rPr>
              <a:t>Previous work comparison, 1 </a:t>
            </a:r>
            <a:r>
              <a:rPr lang="en-US" dirty="0" err="1">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grpSp>
        <p:nvGrpSpPr>
          <p:cNvPr id="2" name="Skupina 1"/>
          <p:cNvGrpSpPr/>
          <p:nvPr/>
        </p:nvGrpSpPr>
        <p:grpSpPr>
          <a:xfrm>
            <a:off x="755576" y="43200"/>
            <a:ext cx="3960424" cy="3312000"/>
            <a:chOff x="755576" y="43200"/>
            <a:chExt cx="3960424" cy="3312000"/>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Point-Point 3D (≈vol. ph. map.)</a:t>
              </a:r>
            </a:p>
          </p:txBody>
        </p:sp>
      </p:grpSp>
      <p:grpSp>
        <p:nvGrpSpPr>
          <p:cNvPr id="3" name="Skupina 2"/>
          <p:cNvGrpSpPr/>
          <p:nvPr/>
        </p:nvGrpSpPr>
        <p:grpSpPr>
          <a:xfrm>
            <a:off x="4859592" y="43200"/>
            <a:ext cx="3960000" cy="3312000"/>
            <a:chOff x="4859592" y="43200"/>
            <a:chExt cx="3960000" cy="3312000"/>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Point-Beam 2D (=BRE)</a:t>
              </a:r>
            </a:p>
          </p:txBody>
        </p:sp>
      </p:grpSp>
      <p:grpSp>
        <p:nvGrpSpPr>
          <p:cNvPr id="4" name="Skupina 3"/>
          <p:cNvGrpSpPr/>
          <p:nvPr/>
        </p:nvGrpSpPr>
        <p:grpSpPr>
          <a:xfrm>
            <a:off x="755576" y="3474000"/>
            <a:ext cx="3960000" cy="3312000"/>
            <a:chOff x="755576" y="3474000"/>
            <a:chExt cx="3960000" cy="3312000"/>
          </a:xfrm>
        </p:grpSpPr>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Beam-Beam 1D (=photon beams)</a:t>
              </a:r>
            </a:p>
          </p:txBody>
        </p:sp>
      </p:grpSp>
      <p:grpSp>
        <p:nvGrpSpPr>
          <p:cNvPr id="5" name="Skupina 4"/>
          <p:cNvGrpSpPr/>
          <p:nvPr/>
        </p:nvGrpSpPr>
        <p:grpSpPr>
          <a:xfrm>
            <a:off x="4859592" y="3474000"/>
            <a:ext cx="3960000" cy="3312000"/>
            <a:chOff x="4859592" y="3474000"/>
            <a:chExt cx="3960000" cy="3312000"/>
          </a:xfrm>
        </p:grpSpPr>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Bidirectional PT</a:t>
              </a:r>
            </a:p>
          </p:txBody>
        </p:sp>
      </p:gr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17" t="52911" r="47489" b="38117"/>
          <a:stretch/>
        </p:blipFill>
        <p:spPr bwMode="auto">
          <a:xfrm>
            <a:off x="5086350" y="2076450"/>
            <a:ext cx="352425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19" t="52903" r="47486" b="38125"/>
          <a:stretch/>
        </p:blipFill>
        <p:spPr bwMode="auto">
          <a:xfrm>
            <a:off x="983722"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20" t="52903" r="47486" b="38125"/>
          <a:stretch/>
        </p:blipFill>
        <p:spPr bwMode="auto">
          <a:xfrm>
            <a:off x="5086800"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Footer Placeholder 5">
            <a:extLst>
              <a:ext uri="{FF2B5EF4-FFF2-40B4-BE49-F238E27FC236}">
                <a16:creationId xmlns:a16="http://schemas.microsoft.com/office/drawing/2014/main" id="{6D7EBB54-10EF-47F7-9FFA-D9BA4A9623D3}"/>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31957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effectLst>
                  <a:outerShdw blurRad="38100" dist="38100" dir="2700000" algn="tl">
                    <a:srgbClr val="000000">
                      <a:alpha val="43137"/>
                    </a:srgbClr>
                  </a:outerShdw>
                </a:effectLst>
              </a:rPr>
              <a:t>UPBP (our algorithm)</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1 hour</a:t>
            </a:r>
            <a:endParaRPr lang="cs-CZ" b="0"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6F06D8FF-6A77-47BD-9579-EE83E6AE2F3E}"/>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extLst>
      <p:ext uri="{BB962C8B-B14F-4D97-AF65-F5344CB8AC3E}">
        <p14:creationId xmlns:p14="http://schemas.microsoft.com/office/powerpoint/2010/main" val="37782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a:xfrm rot="16200000">
            <a:off x="-2811290" y="2859085"/>
            <a:ext cx="6858002" cy="1139825"/>
          </a:xfrm>
        </p:spPr>
        <p:txBody>
          <a:bodyPr/>
          <a:lstStyle/>
          <a:p>
            <a:pPr algn="ctr"/>
            <a:r>
              <a:rPr lang="en-US" dirty="0">
                <a:effectLst>
                  <a:outerShdw blurRad="38100" dist="38100" dir="2700000" algn="tl">
                    <a:srgbClr val="000000">
                      <a:alpha val="43137"/>
                    </a:srgbClr>
                  </a:outerShdw>
                </a:effectLst>
              </a:rPr>
              <a:t>Previous work comparison, 1 </a:t>
            </a:r>
            <a:r>
              <a:rPr lang="en-US" dirty="0" err="1">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Point-Point 3D</a:t>
            </a:r>
          </a:p>
        </p:txBody>
      </p:sp>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Point-Beam 2D</a:t>
            </a:r>
          </a:p>
        </p:txBody>
      </p:sp>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Bidirectional PT</a:t>
            </a:r>
          </a:p>
        </p:txBody>
      </p:sp>
      <p:sp>
        <p:nvSpPr>
          <p:cNvPr id="2" name="Footer Placeholder 1">
            <a:extLst>
              <a:ext uri="{FF2B5EF4-FFF2-40B4-BE49-F238E27FC236}">
                <a16:creationId xmlns:a16="http://schemas.microsoft.com/office/drawing/2014/main" id="{3B19C44C-2BA7-4F8B-A5E2-086D58E6FDB1}"/>
              </a:ext>
            </a:extLst>
          </p:cNvPr>
          <p:cNvSpPr>
            <a:spLocks noGrp="1"/>
          </p:cNvSpPr>
          <p:nvPr>
            <p:ph type="ftr" sz="quarter" idx="11"/>
          </p:nvPr>
        </p:nvSpPr>
        <p:spPr/>
        <p:txBody>
          <a:bodyPr/>
          <a:lstStyle/>
          <a:p>
            <a:pPr>
              <a:defRPr/>
            </a:pPr>
            <a:r>
              <a:rPr lang="en-US" altLang="en-US">
                <a:solidFill>
                  <a:prstClr val="black"/>
                </a:solidFill>
              </a:rPr>
              <a:t>Advanced 3D Graphics (NPGR010) - J. Vorba 2020</a:t>
            </a:r>
            <a:endParaRPr lang="en-US" altLang="en-US" dirty="0">
              <a:solidFill>
                <a:prstClr val="black"/>
              </a:solidFill>
            </a:endParaRPr>
          </a:p>
        </p:txBody>
      </p:sp>
    </p:spTree>
    <p:extLst>
      <p:ext uri="{BB962C8B-B14F-4D97-AF65-F5344CB8AC3E}">
        <p14:creationId xmlns:p14="http://schemas.microsoft.com/office/powerpoint/2010/main" val="40628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7|5.3|1.7"/>
</p:tagLst>
</file>

<file path=ppt/tags/tag2.xml><?xml version="1.0" encoding="utf-8"?>
<p:tagLst xmlns:a="http://schemas.openxmlformats.org/drawingml/2006/main" xmlns:r="http://schemas.openxmlformats.org/officeDocument/2006/relationships" xmlns:p="http://schemas.openxmlformats.org/presentationml/2006/main">
  <p:tag name="TIMING" val="|4|11.5|10.4|3.2|5.9|3.6|12.5"/>
</p:tagLst>
</file>

<file path=ppt/tags/tag3.xml><?xml version="1.0" encoding="utf-8"?>
<p:tagLst xmlns:a="http://schemas.openxmlformats.org/drawingml/2006/main" xmlns:r="http://schemas.openxmlformats.org/officeDocument/2006/relationships" xmlns:p="http://schemas.openxmlformats.org/presentationml/2006/main">
  <p:tag name="TIMING" val="|6.5|3.1|2.1|1.2"/>
</p:tagLst>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8677</Words>
  <Application>Microsoft Office PowerPoint</Application>
  <PresentationFormat>On-screen Show (4:3)</PresentationFormat>
  <Paragraphs>918</Paragraphs>
  <Slides>101</Slides>
  <Notes>61</Notes>
  <HiddenSlides>0</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2</vt:i4>
      </vt:variant>
      <vt:variant>
        <vt:lpstr>Slide Titles</vt:lpstr>
      </vt:variant>
      <vt:variant>
        <vt:i4>101</vt:i4>
      </vt:variant>
    </vt:vector>
  </HeadingPairs>
  <TitlesOfParts>
    <vt:vector size="123" baseType="lpstr">
      <vt:lpstr>Arial</vt:lpstr>
      <vt:lpstr>Arial Black</vt:lpstr>
      <vt:lpstr>Arial CE</vt:lpstr>
      <vt:lpstr>Calibri</vt:lpstr>
      <vt:lpstr>Cambria Math</vt:lpstr>
      <vt:lpstr>Corbel</vt:lpstr>
      <vt:lpstr>Garamond</vt:lpstr>
      <vt:lpstr>Georgia</vt:lpstr>
      <vt:lpstr>Lucida Console</vt:lpstr>
      <vt:lpstr>Monotype Sorts</vt:lpstr>
      <vt:lpstr>StarSymbol</vt:lpstr>
      <vt:lpstr>Symbol</vt:lpstr>
      <vt:lpstr>Times</vt:lpstr>
      <vt:lpstr>Times New Roman</vt:lpstr>
      <vt:lpstr>Verdana</vt:lpstr>
      <vt:lpstr>Wingdings</vt:lpstr>
      <vt:lpstr>Wingdings 2</vt:lpstr>
      <vt:lpstr>Hrany</vt:lpstr>
      <vt:lpstr>Default Design</vt:lpstr>
      <vt:lpstr>1_Hrany</vt:lpstr>
      <vt:lpstr>Rovnice</vt:lpstr>
      <vt:lpstr>Equation</vt:lpstr>
      <vt:lpstr>Advanced 3D graphics for movies and games (NPGR010)    – Bidirectional path tracing</vt:lpstr>
      <vt:lpstr>PowerPoint Presentation</vt:lpstr>
      <vt:lpstr>PowerPoint Presentation</vt:lpstr>
      <vt:lpstr>PowerPoint Presentation</vt:lpstr>
      <vt:lpstr>Bidirectional path tracing (BPT) vs.  (unidirectional) path tracing (PT)</vt:lpstr>
      <vt:lpstr>Light transport – Global illumination</vt:lpstr>
      <vt:lpstr>Light transport – Global illumination</vt:lpstr>
      <vt:lpstr>Light transport – Global illumination</vt:lpstr>
      <vt:lpstr>Light transport – Global illumination</vt:lpstr>
      <vt:lpstr>Measurement equation  </vt:lpstr>
      <vt:lpstr>Measurement equation</vt:lpstr>
      <vt:lpstr>Measurement equation</vt:lpstr>
      <vt:lpstr>Example measurement: Radiant flux over a region formulated as a ME</vt:lpstr>
      <vt:lpstr>Measurement equation as a scalar product of functions</vt:lpstr>
      <vt:lpstr>Transport of radiance and visual importance</vt:lpstr>
      <vt:lpstr>Visual importance</vt:lpstr>
      <vt:lpstr>Transport of visual importance</vt:lpstr>
      <vt:lpstr>Duality of importance and radiance</vt:lpstr>
      <vt:lpstr>Duality of importance and radiance – proof </vt:lpstr>
      <vt:lpstr>Duality of importance and radiance</vt:lpstr>
      <vt:lpstr>Duality in practice: Light tracing</vt:lpstr>
      <vt:lpstr>Light tracing</vt:lpstr>
      <vt:lpstr>Light tracing in practice</vt:lpstr>
      <vt:lpstr>Comparison</vt:lpstr>
      <vt:lpstr>Advanced light transport simulation methods</vt:lpstr>
      <vt:lpstr>Main issue in light transport simulation</vt:lpstr>
      <vt:lpstr>Bidirectional path tracing (BPT) vs.  (unidirectional) path tracing (PT)</vt:lpstr>
      <vt:lpstr>Path integral formulation of light transport </vt:lpstr>
      <vt:lpstr>Light transport</vt:lpstr>
      <vt:lpstr>Light transport</vt:lpstr>
      <vt:lpstr>Light transport</vt:lpstr>
      <vt:lpstr>Path integral formulation</vt:lpstr>
      <vt:lpstr>Measurement contribution function</vt:lpstr>
      <vt:lpstr>Geometry term</vt:lpstr>
      <vt:lpstr>Path integral formulation</vt:lpstr>
      <vt:lpstr>Path integral formulation</vt:lpstr>
      <vt:lpstr>Path integral </vt:lpstr>
      <vt:lpstr>Rendering :   Evaluating the path integral</vt:lpstr>
      <vt:lpstr>Path integral </vt:lpstr>
      <vt:lpstr>Monte Carlo integration</vt:lpstr>
      <vt:lpstr>MC evaluation of the path integral</vt:lpstr>
      <vt:lpstr>Path sampling</vt:lpstr>
      <vt:lpstr>Path sampling</vt:lpstr>
      <vt:lpstr>Path sampling</vt:lpstr>
      <vt:lpstr>Path sampling</vt:lpstr>
      <vt:lpstr>Path sampling &amp; Path PDF</vt:lpstr>
      <vt:lpstr>Local path sampling</vt:lpstr>
      <vt:lpstr>Example – Path tracing</vt:lpstr>
      <vt:lpstr>Use of local path sampling</vt:lpstr>
      <vt:lpstr>Probability density function (PDF)</vt:lpstr>
      <vt:lpstr>Probability density function (PDF)</vt:lpstr>
      <vt:lpstr>Probability density function (PDF)</vt:lpstr>
      <vt:lpstr>Probability density function (PDF)</vt:lpstr>
      <vt:lpstr>Vertex sampling</vt:lpstr>
      <vt:lpstr>Vertex sampling</vt:lpstr>
      <vt:lpstr>Measure conversion</vt:lpstr>
      <vt:lpstr>Summary</vt:lpstr>
      <vt:lpstr>Summary</vt:lpstr>
      <vt:lpstr>Why is the path integral view so useful?</vt:lpstr>
      <vt:lpstr>Derivation of the path integral from the rendering and measurement equations</vt:lpstr>
      <vt:lpstr>Three-point formulation of light transport</vt:lpstr>
      <vt:lpstr>Rendering equation in the 3-pt formulation</vt:lpstr>
      <vt:lpstr>Measurement equation in the 3-pt formulation</vt:lpstr>
      <vt:lpstr>Derivation of the path integral: A sketch</vt:lpstr>
      <vt:lpstr>“Path integral” – A historical remark</vt:lpstr>
      <vt:lpstr>Bidirectional path tracing</vt:lpstr>
      <vt:lpstr>Bidirectional path tracing</vt:lpstr>
      <vt:lpstr>All possible bidirectional techniques</vt:lpstr>
      <vt:lpstr>All possible bidirectional techniques</vt:lpstr>
      <vt:lpstr>Bidirectional path tracing</vt:lpstr>
      <vt:lpstr>Naive BPT</vt:lpstr>
      <vt:lpstr>MIS weight calculation</vt:lpstr>
      <vt:lpstr>Sampling techniques in BPT</vt:lpstr>
      <vt:lpstr>Sampling techniques in BPT</vt:lpstr>
      <vt:lpstr>Sampling techniques in BPT</vt:lpstr>
      <vt:lpstr>Combination of path sampling techniques</vt:lpstr>
      <vt:lpstr>BPT implementation in practice</vt:lpstr>
      <vt:lpstr>BPT implementation in practice</vt:lpstr>
      <vt:lpstr>BPT implementation in practice</vt:lpstr>
      <vt:lpstr>Results</vt:lpstr>
      <vt:lpstr>PowerPoint Presentation</vt:lpstr>
      <vt:lpstr>Algorithm comparison again</vt:lpstr>
      <vt:lpstr>Limitations of local path sampling</vt:lpstr>
      <vt:lpstr>Insufficient path sampling techniques</vt:lpstr>
      <vt:lpstr>Insufficient path sampling techniques</vt:lpstr>
      <vt:lpstr>Alternatives to local path sampling</vt:lpstr>
      <vt:lpstr>Our work:  Vertex Connection and Merging</vt:lpstr>
      <vt:lpstr>Robust photon mapping</vt:lpstr>
      <vt:lpstr>PowerPoint Presentation</vt:lpstr>
      <vt:lpstr>PowerPoint Presentation</vt:lpstr>
      <vt:lpstr>PowerPoint Presentation</vt:lpstr>
      <vt:lpstr>Overview</vt:lpstr>
      <vt:lpstr>Sampling techniques</vt:lpstr>
      <vt:lpstr>Combining path sampling techniques for volumetric light transport </vt:lpstr>
      <vt:lpstr>Full transport</vt:lpstr>
      <vt:lpstr>Medium transport only</vt:lpstr>
      <vt:lpstr>Previous work comparison, 1 hr</vt:lpstr>
      <vt:lpstr>UPBP (our algorithm) 1 hour</vt:lpstr>
      <vt:lpstr>Previous work comparison, 1 hr</vt:lpstr>
      <vt:lpstr>PowerPoint Presentation</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3D graphics for movies and games (NPGR010)   – Bidirectional path tracing</dc:title>
  <dc:creator>Jiri Vorba</dc:creator>
  <cp:lastModifiedBy>Jiri Vorba</cp:lastModifiedBy>
  <cp:revision>4</cp:revision>
  <dcterms:created xsi:type="dcterms:W3CDTF">2020-12-08T16:06:02Z</dcterms:created>
  <dcterms:modified xsi:type="dcterms:W3CDTF">2020-12-09T05:06:56Z</dcterms:modified>
</cp:coreProperties>
</file>